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99064D60-404A-470E-ACCB-773B55E82A4E}">
          <p14:sldIdLst>
            <p14:sldId id="256"/>
            <p14:sldId id="257"/>
            <p14:sldId id="258"/>
            <p14:sldId id="259"/>
            <p14:sldId id="260"/>
          </p14:sldIdLst>
        </p14:section>
        <p14:section name="Secção Sem Título" id="{A38FD74B-4E99-4663-92BC-0BA9BFB66AEA}">
          <p14:sldIdLst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>
                <a:solidFill>
                  <a:srgbClr val="164B4F"/>
                </a:solidFill>
                <a:latin typeface="Euphemia"/>
              </a:rPr>
              <a:t>A ALEGRIA DO EVANGELHO</a:t>
            </a:r>
            <a:br>
              <a:rPr lang="pt-PT" dirty="0">
                <a:solidFill>
                  <a:srgbClr val="164B4F"/>
                </a:solidFill>
                <a:latin typeface="Euphemia"/>
              </a:rPr>
            </a:b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4212" y="3515934"/>
            <a:ext cx="10584802" cy="286769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pt-PT" sz="2800" b="1" dirty="0">
                <a:solidFill>
                  <a:srgbClr val="164B4F"/>
                </a:solidFill>
              </a:rPr>
              <a:t>Exortação Apostólica </a:t>
            </a:r>
            <a:r>
              <a:rPr lang="pt-PT" sz="2800" b="1" dirty="0" err="1">
                <a:solidFill>
                  <a:srgbClr val="164B4F"/>
                </a:solidFill>
              </a:rPr>
              <a:t>Evangelii</a:t>
            </a:r>
            <a:r>
              <a:rPr lang="pt-PT" sz="2800" b="1" dirty="0">
                <a:solidFill>
                  <a:srgbClr val="164B4F"/>
                </a:solidFill>
              </a:rPr>
              <a:t> </a:t>
            </a:r>
            <a:r>
              <a:rPr lang="pt-PT" sz="2800" b="1" dirty="0" err="1">
                <a:solidFill>
                  <a:srgbClr val="164B4F"/>
                </a:solidFill>
              </a:rPr>
              <a:t>Gaudium</a:t>
            </a:r>
            <a:endParaRPr lang="pt-PT" sz="2800" b="1" dirty="0">
              <a:solidFill>
                <a:srgbClr val="164B4F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PT" sz="2800" b="1" dirty="0">
                <a:solidFill>
                  <a:srgbClr val="164B4F"/>
                </a:solidFill>
              </a:rPr>
              <a:t>Papa Francisco</a:t>
            </a:r>
          </a:p>
          <a:p>
            <a:pPr algn="ctr">
              <a:spcBef>
                <a:spcPts val="0"/>
              </a:spcBef>
            </a:pPr>
            <a:r>
              <a:rPr lang="pt-PT" sz="2800" b="1" dirty="0">
                <a:solidFill>
                  <a:srgbClr val="164B4F"/>
                </a:solidFill>
              </a:rPr>
              <a:t>24 de Novembro de 2013</a:t>
            </a:r>
          </a:p>
          <a:p>
            <a:pPr algn="ctr">
              <a:spcBef>
                <a:spcPts val="0"/>
              </a:spcBef>
            </a:pPr>
            <a:endParaRPr lang="pt-PT" sz="2800" b="1" dirty="0">
              <a:solidFill>
                <a:srgbClr val="164B4F"/>
              </a:solidFill>
            </a:endParaRPr>
          </a:p>
          <a:p>
            <a:pPr algn="ctr"/>
            <a:r>
              <a:rPr lang="pt-PT" sz="2800" b="1" dirty="0" smtClean="0">
                <a:solidFill>
                  <a:srgbClr val="164B4F"/>
                </a:solidFill>
              </a:rPr>
              <a:t>Cap. III – O ANÚNCIO DO EVANGELHO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389079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2" y="1043189"/>
            <a:ext cx="4647642" cy="2859109"/>
          </a:xfrm>
        </p:spPr>
        <p:txBody>
          <a:bodyPr>
            <a:normAutofit fontScale="90000"/>
          </a:bodyPr>
          <a:lstStyle/>
          <a:p>
            <a:r>
              <a:rPr lang="pt-PT" sz="1400" b="1" dirty="0" smtClean="0"/>
              <a:t>Só o </a:t>
            </a:r>
            <a:r>
              <a:rPr lang="pt-PT" sz="1400" b="1" dirty="0"/>
              <a:t>Espírito Santo</a:t>
            </a:r>
            <a:r>
              <a:rPr lang="pt-PT" sz="1400" b="1" dirty="0" smtClean="0"/>
              <a:t> pode </a:t>
            </a:r>
            <a:r>
              <a:rPr lang="pt-PT" sz="1400" b="1" dirty="0"/>
              <a:t>suscitar a diversidade, a pluralidade, a multiplicidade e, ao mesmo tempo, realizar a </a:t>
            </a:r>
            <a:r>
              <a:rPr lang="pt-PT" sz="1400" b="1" dirty="0" smtClean="0"/>
              <a:t>unidade (nº 131).</a:t>
            </a:r>
            <a:br>
              <a:rPr lang="pt-PT" sz="1400" b="1" dirty="0" smtClean="0"/>
            </a:br>
            <a:r>
              <a:rPr lang="pt-PT" sz="1400" b="1" dirty="0"/>
              <a:t>O anúncio às culturas implica também um anúncio às culturas profissionais, científicas e académicas</a:t>
            </a:r>
            <a:r>
              <a:rPr lang="pt-PT" sz="1400" b="1" dirty="0" smtClean="0"/>
              <a:t>. (…)  É </a:t>
            </a:r>
            <a:r>
              <a:rPr lang="pt-PT" sz="1400" b="1" dirty="0"/>
              <a:t>aquilo que, uma vez assumido, não só é redimido, mas torna-se instrumento do Espírito para iluminar e renovar o </a:t>
            </a:r>
            <a:r>
              <a:rPr lang="pt-PT" sz="1400" b="1" dirty="0" smtClean="0"/>
              <a:t>mundo</a:t>
            </a:r>
            <a:r>
              <a:rPr lang="pt-PT" sz="1400" b="1" dirty="0"/>
              <a:t> </a:t>
            </a:r>
            <a:r>
              <a:rPr lang="pt-PT" sz="1400" b="1" dirty="0" smtClean="0"/>
              <a:t>(nº 132).</a:t>
            </a:r>
            <a:br>
              <a:rPr lang="pt-PT" sz="1400" b="1" dirty="0" smtClean="0"/>
            </a:br>
            <a:r>
              <a:rPr lang="pt-PT" sz="1400" b="1" dirty="0" smtClean="0">
                <a:solidFill>
                  <a:srgbClr val="C00000"/>
                </a:solidFill>
              </a:rPr>
              <a:t>As universidades são um âmbito privilegiado para pensar e desenvolver este compromisso de </a:t>
            </a:r>
            <a:r>
              <a:rPr lang="pt-PT" sz="1400" b="1" dirty="0">
                <a:solidFill>
                  <a:srgbClr val="C00000"/>
                </a:solidFill>
              </a:rPr>
              <a:t>evangelização de modo </a:t>
            </a:r>
            <a:r>
              <a:rPr lang="pt-PT" sz="1400" b="1" dirty="0" smtClean="0">
                <a:solidFill>
                  <a:srgbClr val="C00000"/>
                </a:solidFill>
              </a:rPr>
              <a:t>interdisciplinar </a:t>
            </a:r>
            <a:r>
              <a:rPr lang="pt-PT" sz="1400" b="1" dirty="0">
                <a:solidFill>
                  <a:srgbClr val="C00000"/>
                </a:solidFill>
              </a:rPr>
              <a:t>e inclusivo</a:t>
            </a:r>
            <a:r>
              <a:rPr lang="pt-PT" sz="1400" b="1" dirty="0"/>
              <a:t>. As escolas católicas, que sempre procuram conjugar a tarefa educacional com o anúncio explícito do Evangelho, constituem uma contribuição muito válida para a evangelização da </a:t>
            </a:r>
            <a:r>
              <a:rPr lang="pt-PT" sz="1400" b="1" dirty="0" smtClean="0"/>
              <a:t>cultura (nº 134).</a:t>
            </a:r>
            <a:br>
              <a:rPr lang="pt-PT" sz="1400" b="1" dirty="0" smtClean="0"/>
            </a:br>
            <a:r>
              <a:rPr lang="pt-PT" sz="1400" b="1" dirty="0"/>
              <a:t/>
            </a:r>
            <a:br>
              <a:rPr lang="pt-PT" sz="1400" b="1" dirty="0"/>
            </a:br>
            <a:endParaRPr lang="pt-PT" sz="1400" b="1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766956" y="3704325"/>
            <a:ext cx="5152869" cy="2756079"/>
          </a:xfrm>
        </p:spPr>
        <p:txBody>
          <a:bodyPr/>
          <a:lstStyle/>
          <a:p>
            <a:r>
              <a:rPr lang="pt-PT" b="1" dirty="0"/>
              <a:t>A </a:t>
            </a:r>
            <a:r>
              <a:rPr lang="pt-PT" b="1" dirty="0">
                <a:solidFill>
                  <a:srgbClr val="C00000"/>
                </a:solidFill>
              </a:rPr>
              <a:t>homilia</a:t>
            </a:r>
            <a:r>
              <a:rPr lang="pt-PT" b="1" dirty="0"/>
              <a:t> é o ponto de comparação para avaliar a proximidade e a capacidade de encontro de um Pastor com o seu </a:t>
            </a:r>
            <a:r>
              <a:rPr lang="pt-PT" b="1" dirty="0" smtClean="0"/>
              <a:t>povo (nº 135).</a:t>
            </a:r>
          </a:p>
          <a:p>
            <a:r>
              <a:rPr lang="pt-PT" b="1" dirty="0"/>
              <a:t>Renovemos a nossa confiança na pregação, que se funda na convicção de que é Deus que deseja alcançar os outros através do pregador e de que Ele mostra o seu poder através da palavra </a:t>
            </a:r>
            <a:r>
              <a:rPr lang="pt-PT" b="1" dirty="0" smtClean="0"/>
              <a:t>humana (nº 136).</a:t>
            </a:r>
            <a:endParaRPr lang="pt-PT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t="683" r="12548"/>
          <a:stretch/>
        </p:blipFill>
        <p:spPr>
          <a:xfrm>
            <a:off x="2112730" y="3704325"/>
            <a:ext cx="3852000" cy="2872950"/>
          </a:xfrm>
          <a:prstGeom prst="rect">
            <a:avLst/>
          </a:prstGeom>
        </p:spPr>
      </p:pic>
      <p:pic>
        <p:nvPicPr>
          <p:cNvPr id="9" name="Marcador de Posição de Conteúdo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754" r="3314"/>
          <a:stretch/>
        </p:blipFill>
        <p:spPr>
          <a:xfrm>
            <a:off x="552898" y="278262"/>
            <a:ext cx="2900840" cy="3240000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" b="1396"/>
          <a:stretch/>
        </p:blipFill>
        <p:spPr>
          <a:xfrm>
            <a:off x="3706956" y="297710"/>
            <a:ext cx="3060000" cy="31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2" y="1068570"/>
            <a:ext cx="4759658" cy="2948760"/>
          </a:xfrm>
        </p:spPr>
        <p:txBody>
          <a:bodyPr>
            <a:normAutofit fontScale="90000"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A homilia é um retomar este diálogo que já está estabelecido entre o Senhor e o seu povo. </a:t>
            </a:r>
            <a:r>
              <a:rPr lang="pt-PT" sz="1400" b="1" dirty="0"/>
              <a:t>Aquele que prega deve conhecer o coração da sua comunidade para identificar onde está vivo e ardente o desejo de Deus e também onde é que este diálogo de amor foi sufocado ou não pôde dar </a:t>
            </a:r>
            <a:r>
              <a:rPr lang="pt-PT" sz="1400" b="1" dirty="0" smtClean="0"/>
              <a:t>fruto</a:t>
            </a:r>
            <a:r>
              <a:rPr lang="pt-PT" sz="1400" b="1" dirty="0"/>
              <a:t> </a:t>
            </a:r>
            <a:r>
              <a:rPr lang="pt-PT" sz="1400" b="1" dirty="0" smtClean="0"/>
              <a:t>(nº  137).</a:t>
            </a:r>
            <a:br>
              <a:rPr lang="pt-PT" sz="1400" b="1" dirty="0" smtClean="0"/>
            </a:br>
            <a:r>
              <a:rPr lang="pt-PT" sz="1400" b="1" dirty="0"/>
              <a:t>A homilia </a:t>
            </a:r>
            <a:r>
              <a:rPr lang="pt-PT" sz="1400" b="1" dirty="0" smtClean="0"/>
              <a:t>(…) deve </a:t>
            </a:r>
            <a:r>
              <a:rPr lang="pt-PT" sz="1400" b="1" dirty="0"/>
              <a:t>dar fervor e significado à celebração. </a:t>
            </a:r>
            <a:r>
              <a:rPr lang="pt-PT" sz="1400" b="1" dirty="0" smtClean="0"/>
              <a:t> (…) </a:t>
            </a:r>
            <a:r>
              <a:rPr lang="pt-PT" sz="1400" b="1" dirty="0"/>
              <a:t>Se a homilia se prolonga demasiado, lesa duas características da celebração litúrgica: a harmonia entre as suas partes e o seu ritmo. </a:t>
            </a:r>
            <a:r>
              <a:rPr lang="pt-PT" sz="1400" b="1" dirty="0" smtClean="0"/>
              <a:t>(…) </a:t>
            </a:r>
            <a:r>
              <a:rPr lang="pt-PT" sz="1400" b="1" dirty="0"/>
              <a:t>Este mesmo contexto exige que a pregação oriente a assembleia, e também o pregador, para uma comunhão com Cristo na Eucaristia, que transforme a vida. Isto requer que a palavra do pregador não ocupe um lugar excessivo, para </a:t>
            </a:r>
            <a:r>
              <a:rPr lang="pt-PT" sz="1400" b="1" dirty="0">
                <a:solidFill>
                  <a:srgbClr val="C00000"/>
                </a:solidFill>
              </a:rPr>
              <a:t>que o Senhor brilhe mais que o </a:t>
            </a:r>
            <a:r>
              <a:rPr lang="pt-PT" sz="1400" b="1" dirty="0" smtClean="0">
                <a:solidFill>
                  <a:srgbClr val="C00000"/>
                </a:solidFill>
              </a:rPr>
              <a:t>ministro</a:t>
            </a:r>
            <a:r>
              <a:rPr lang="pt-PT" sz="1400" b="1" dirty="0" smtClean="0"/>
              <a:t> (nº  138).</a:t>
            </a:r>
            <a:r>
              <a:rPr lang="pt-PT" sz="1400" b="1" dirty="0"/>
              <a:t/>
            </a:r>
            <a:br>
              <a:rPr lang="pt-PT" sz="1400" b="1" dirty="0"/>
            </a:br>
            <a:endParaRPr lang="pt-PT" sz="1400" b="1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085012" y="3806456"/>
            <a:ext cx="4759658" cy="2743200"/>
          </a:xfrm>
        </p:spPr>
        <p:txBody>
          <a:bodyPr>
            <a:normAutofit fontScale="92500" lnSpcReduction="20000"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A</a:t>
            </a:r>
            <a:r>
              <a:rPr lang="pt-PT" b="1" dirty="0" smtClean="0">
                <a:solidFill>
                  <a:srgbClr val="C00000"/>
                </a:solidFill>
              </a:rPr>
              <a:t> </a:t>
            </a:r>
            <a:r>
              <a:rPr lang="pt-PT" b="1" dirty="0">
                <a:solidFill>
                  <a:srgbClr val="C00000"/>
                </a:solidFill>
              </a:rPr>
              <a:t>Igreja é mãe e prega ao povo como uma mãe fala ao seu filho</a:t>
            </a:r>
            <a:r>
              <a:rPr lang="pt-PT" b="1" dirty="0"/>
              <a:t>, sabendo que o filho tem confiança de que tudo o que se lhe ensina é para seu bem, porque se sente amado. Além disso, a boa mãe sabe reconhecer tudo o que Deus semeou no seu filho, escuta as suas preocupações e aprende com ele. </a:t>
            </a:r>
            <a:r>
              <a:rPr lang="pt-PT" b="1" dirty="0" smtClean="0"/>
              <a:t>(…) </a:t>
            </a:r>
            <a:r>
              <a:rPr lang="pt-PT" b="1" dirty="0"/>
              <a:t>Assim como todos gostamos que nos falem na nossa língua materna, assim também, na fé, gostamos que nos falem em termos da «cultura materna», em termos do idioma materno (cf. </a:t>
            </a:r>
            <a:r>
              <a:rPr lang="pt-PT" b="1" i="1" dirty="0"/>
              <a:t>2 Mac</a:t>
            </a:r>
            <a:r>
              <a:rPr lang="pt-PT" b="1" dirty="0"/>
              <a:t> 7, 21.27), e o coração dispõe-se a ouvir </a:t>
            </a:r>
            <a:r>
              <a:rPr lang="pt-PT" b="1" dirty="0" smtClean="0"/>
              <a:t>melhor (nº 139).</a:t>
            </a:r>
            <a:endParaRPr lang="pt-PT" b="1" dirty="0"/>
          </a:p>
        </p:txBody>
      </p:sp>
      <p:pic>
        <p:nvPicPr>
          <p:cNvPr id="9" name="Marcador de Posição de Conteú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3" y="138576"/>
            <a:ext cx="4716430" cy="313200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66" y="3440696"/>
            <a:ext cx="4753865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2" y="685799"/>
            <a:ext cx="4802188" cy="2567763"/>
          </a:xfrm>
        </p:spPr>
        <p:txBody>
          <a:bodyPr>
            <a:normAutofit/>
          </a:bodyPr>
          <a:lstStyle/>
          <a:p>
            <a:r>
              <a:rPr lang="pt-PT" sz="1400" b="1" dirty="0" smtClean="0"/>
              <a:t>Na </a:t>
            </a:r>
            <a:r>
              <a:rPr lang="pt-PT" sz="1400" b="1" dirty="0"/>
              <a:t>homilia, a verdade anda de mãos dadas com a beleza e o </a:t>
            </a:r>
            <a:r>
              <a:rPr lang="pt-PT" sz="1400" b="1" dirty="0" smtClean="0"/>
              <a:t>bem (nº 142) .</a:t>
            </a:r>
            <a:br>
              <a:rPr lang="pt-PT" sz="1400" b="1" dirty="0" smtClean="0"/>
            </a:br>
            <a:r>
              <a:rPr lang="pt-PT" sz="1400" b="1" dirty="0" smtClean="0"/>
              <a:t>a </a:t>
            </a:r>
            <a:r>
              <a:rPr lang="pt-PT" sz="1400" b="1" dirty="0"/>
              <a:t>preparação da pregação requer amor. Uma pessoa só dedica um tempo gratuito e sem pressa às coisas ou às pessoas que ama; e aqui trata-se de amar a Deus, que quis </a:t>
            </a:r>
            <a:r>
              <a:rPr lang="pt-PT" sz="1400" b="1" i="1" dirty="0"/>
              <a:t>falar</a:t>
            </a:r>
            <a:r>
              <a:rPr lang="pt-PT" sz="1400" b="1" dirty="0"/>
              <a:t>. A partir deste amor, uma pessoa pode deter-se todo o tempo que for necessário, com a atitude dum discípulo: «Fala, Senhor; o teu servo escuta» (</a:t>
            </a:r>
            <a:r>
              <a:rPr lang="pt-PT" sz="1400" b="1" i="1" dirty="0"/>
              <a:t>1 Sam</a:t>
            </a:r>
            <a:r>
              <a:rPr lang="pt-PT" sz="1400" b="1" dirty="0"/>
              <a:t> 3, </a:t>
            </a:r>
            <a:r>
              <a:rPr lang="pt-PT" sz="1400" b="1" dirty="0" smtClean="0"/>
              <a:t>9 – nº  146).</a:t>
            </a:r>
            <a:r>
              <a:rPr lang="pt-PT" sz="1400" b="1" dirty="0"/>
              <a:t/>
            </a:r>
            <a:br>
              <a:rPr lang="pt-PT" sz="1400" b="1" dirty="0"/>
            </a:br>
            <a:endParaRPr lang="pt-PT" sz="1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32488"/>
            <a:ext cx="5943600" cy="3815224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127542" y="3253563"/>
            <a:ext cx="4759658" cy="2748712"/>
          </a:xfrm>
        </p:spPr>
        <p:txBody>
          <a:bodyPr/>
          <a:lstStyle/>
          <a:p>
            <a:r>
              <a:rPr lang="pt-PT" b="1" dirty="0"/>
              <a:t>P</a:t>
            </a:r>
            <a:r>
              <a:rPr lang="pt-PT" b="1" dirty="0" smtClean="0"/>
              <a:t>ara </a:t>
            </a:r>
            <a:r>
              <a:rPr lang="pt-PT" b="1" dirty="0"/>
              <a:t>se entender adequadamente o sentido da mensagem central dum texto, é preciso colocá-lo em ligação com o ensinamento da Bíblia inteira, transmitida pela Igreja. Este é um princípio importante da interpretação bíblica, que tem em conta que </a:t>
            </a:r>
            <a:r>
              <a:rPr lang="pt-PT" b="1" dirty="0">
                <a:solidFill>
                  <a:srgbClr val="C00000"/>
                </a:solidFill>
              </a:rPr>
              <a:t>o Espírito Santo não inspirou só uma parte, mas a Bíblia inteira</a:t>
            </a:r>
            <a:r>
              <a:rPr lang="pt-PT" b="1" dirty="0"/>
              <a:t>, e que, nalgumas questões, o povo cresceu na sua compreensão da vontade de Deus a partir da experiência </a:t>
            </a:r>
            <a:r>
              <a:rPr lang="pt-PT" b="1" dirty="0" smtClean="0"/>
              <a:t>vivida (nº 148).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834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2" y="1092314"/>
            <a:ext cx="5106988" cy="2445489"/>
          </a:xfrm>
        </p:spPr>
        <p:txBody>
          <a:bodyPr>
            <a:normAutofit fontScale="90000"/>
          </a:bodyPr>
          <a:lstStyle/>
          <a:p>
            <a:r>
              <a:rPr lang="pt-PT" sz="1400" b="1" dirty="0"/>
              <a:t>Quem quiser pregar, deve primeiro estar disposto a deixar-se tocar pela Palavra e fazê-la carne na sua vida concreta. </a:t>
            </a:r>
            <a:r>
              <a:rPr lang="pt-PT" sz="1400" b="1" dirty="0" smtClean="0"/>
              <a:t> (…) </a:t>
            </a:r>
            <a:r>
              <a:rPr lang="pt-PT" sz="1400" b="1" dirty="0"/>
              <a:t>Por tudo isto, antes de preparar concretamente o que vai dizer na pregação, </a:t>
            </a:r>
            <a:r>
              <a:rPr lang="pt-PT" sz="1400" b="1" dirty="0">
                <a:solidFill>
                  <a:srgbClr val="C00000"/>
                </a:solidFill>
              </a:rPr>
              <a:t>o pregador tem que aceitar ser primeiro trespassado por essa Palavra que há-de trespassar os </a:t>
            </a:r>
            <a:r>
              <a:rPr lang="pt-PT" sz="1400" b="1" dirty="0" smtClean="0">
                <a:solidFill>
                  <a:srgbClr val="C00000"/>
                </a:solidFill>
              </a:rPr>
              <a:t>outros.</a:t>
            </a:r>
            <a:r>
              <a:rPr lang="pt-PT" sz="1400" b="1" dirty="0" smtClean="0">
                <a:solidFill>
                  <a:schemeClr val="bg2"/>
                </a:solidFill>
              </a:rPr>
              <a:t> </a:t>
            </a:r>
            <a:r>
              <a:rPr lang="pt-PT" sz="1400" b="1" dirty="0" smtClean="0"/>
              <a:t>(…) «As pessoas reclamam evangelizadores </a:t>
            </a:r>
            <a:r>
              <a:rPr lang="pt-PT" sz="1400" b="1" dirty="0"/>
              <a:t>que </a:t>
            </a:r>
            <a:r>
              <a:rPr lang="pt-PT" sz="1400" b="1" dirty="0" smtClean="0"/>
              <a:t>lhes </a:t>
            </a:r>
            <a:r>
              <a:rPr lang="pt-PT" sz="1400" b="1" dirty="0"/>
              <a:t>falem de um Deus que </a:t>
            </a:r>
            <a:r>
              <a:rPr lang="pt-PT" sz="1400" b="1" dirty="0" smtClean="0"/>
              <a:t>eles </a:t>
            </a:r>
            <a:r>
              <a:rPr lang="pt-PT" sz="1400" b="1" dirty="0"/>
              <a:t>conheçam e lhes seja familiar como se </a:t>
            </a:r>
            <a:r>
              <a:rPr lang="pt-PT" sz="1400" b="1" dirty="0" smtClean="0"/>
              <a:t>eles vissem </a:t>
            </a:r>
            <a:r>
              <a:rPr lang="pt-PT" sz="1400" b="1" dirty="0"/>
              <a:t>o invisível</a:t>
            </a:r>
            <a:r>
              <a:rPr lang="pt-PT" sz="1400" b="1" dirty="0" smtClean="0"/>
              <a:t>» (Paulo VI, </a:t>
            </a:r>
            <a:r>
              <a:rPr lang="pt-PT" sz="1400" b="1" i="1" dirty="0" err="1" smtClean="0"/>
              <a:t>Evangelii</a:t>
            </a:r>
            <a:r>
              <a:rPr lang="pt-PT" sz="1400" b="1" i="1" dirty="0" smtClean="0"/>
              <a:t> </a:t>
            </a:r>
            <a:r>
              <a:rPr lang="pt-PT" sz="1400" b="1" i="1" dirty="0" err="1" smtClean="0"/>
              <a:t>Nuntiandi</a:t>
            </a:r>
            <a:r>
              <a:rPr lang="pt-PT" sz="1400" b="1" dirty="0" smtClean="0"/>
              <a:t>, 76 – nº 150).</a:t>
            </a:r>
            <a:r>
              <a:rPr lang="pt-PT" sz="1400" b="1" dirty="0"/>
              <a:t/>
            </a:r>
            <a:br>
              <a:rPr lang="pt-PT" sz="1400" b="1" dirty="0"/>
            </a:br>
            <a:endParaRPr lang="pt-PT" sz="1400" b="1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085011" y="3506348"/>
            <a:ext cx="4780923" cy="2327780"/>
          </a:xfrm>
        </p:spPr>
        <p:txBody>
          <a:bodyPr/>
          <a:lstStyle/>
          <a:p>
            <a:r>
              <a:rPr lang="pt-PT" b="1" dirty="0"/>
              <a:t>S</a:t>
            </a:r>
            <a:r>
              <a:rPr lang="pt-PT" b="1" dirty="0" smtClean="0"/>
              <a:t>e (o pregador) não </a:t>
            </a:r>
            <a:r>
              <a:rPr lang="pt-PT" b="1" dirty="0"/>
              <a:t>se detém com sincera abertura a escutar esta Palavra, se não deixa que a mesma toque a sua vida, que o interpele, exorte, mobilize, se não dedica tempo para rezar com esta Palavra, então na realidade será um falso profeta, um embusteiro ou um charlatão vazio. </a:t>
            </a:r>
            <a:r>
              <a:rPr lang="pt-PT" b="1" dirty="0" smtClean="0"/>
              <a:t>(nº 151)</a:t>
            </a:r>
            <a:endParaRPr lang="pt-PT" b="1" dirty="0"/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83" y="1002583"/>
            <a:ext cx="6323945" cy="4644000"/>
          </a:xfrm>
        </p:spPr>
      </p:pic>
    </p:spTree>
    <p:extLst>
      <p:ext uri="{BB962C8B-B14F-4D97-AF65-F5344CB8AC3E}">
        <p14:creationId xmlns:p14="http://schemas.microsoft.com/office/powerpoint/2010/main" val="17141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19741" y="682584"/>
            <a:ext cx="5572259" cy="2691684"/>
          </a:xfrm>
        </p:spPr>
        <p:txBody>
          <a:bodyPr>
            <a:normAutofit/>
          </a:bodyPr>
          <a:lstStyle/>
          <a:p>
            <a:r>
              <a:rPr lang="pt-PT" sz="1400" b="1" dirty="0" smtClean="0"/>
              <a:t>* </a:t>
            </a:r>
            <a:r>
              <a:rPr lang="pt-PT" sz="1400" b="1" i="1" dirty="0" err="1" smtClean="0"/>
              <a:t>Lectio</a:t>
            </a:r>
            <a:r>
              <a:rPr lang="pt-PT" sz="1400" b="1" i="1" dirty="0" smtClean="0"/>
              <a:t> divina </a:t>
            </a:r>
            <a:r>
              <a:rPr lang="pt-PT" sz="1400" b="1" dirty="0" smtClean="0"/>
              <a:t>ou </a:t>
            </a:r>
            <a:r>
              <a:rPr lang="pt-PT" sz="1400" b="1" dirty="0"/>
              <a:t>leitura orante da </a:t>
            </a:r>
            <a:r>
              <a:rPr lang="pt-PT" sz="1400" b="1" dirty="0" smtClean="0"/>
              <a:t>Bíblia (nº 152). </a:t>
            </a:r>
            <a:br>
              <a:rPr lang="pt-PT" sz="1400" b="1" dirty="0" smtClean="0"/>
            </a:br>
            <a:r>
              <a:rPr lang="pt-PT" sz="1400" b="1" dirty="0" smtClean="0"/>
              <a:t>* Confrontar a própria vida com a mensagem. (nº 153).</a:t>
            </a:r>
            <a:br>
              <a:rPr lang="pt-PT" sz="1400" b="1" dirty="0" smtClean="0"/>
            </a:br>
            <a:r>
              <a:rPr lang="pt-PT" sz="1400" b="1" dirty="0" smtClean="0"/>
              <a:t>* pôr-se </a:t>
            </a:r>
            <a:r>
              <a:rPr lang="pt-PT" sz="1400" b="1" dirty="0"/>
              <a:t>à escuta </a:t>
            </a:r>
            <a:r>
              <a:rPr lang="pt-PT" sz="1400" b="1" i="1" dirty="0"/>
              <a:t>do povo</a:t>
            </a:r>
            <a:r>
              <a:rPr lang="pt-PT" sz="1400" b="1" dirty="0"/>
              <a:t>, para descobrir aquilo que os fiéis precisam de </a:t>
            </a:r>
            <a:r>
              <a:rPr lang="pt-PT" sz="1400" b="1" dirty="0" smtClean="0"/>
              <a:t>ouvir (nº 154).</a:t>
            </a:r>
            <a:br>
              <a:rPr lang="pt-PT" sz="1400" b="1" dirty="0" smtClean="0"/>
            </a:br>
            <a:r>
              <a:rPr lang="pt-PT" sz="1400" b="1" dirty="0" smtClean="0"/>
              <a:t>* </a:t>
            </a:r>
            <a:r>
              <a:rPr lang="pt-PT" sz="1400" b="1" dirty="0"/>
              <a:t>partir de algum facto para que a Palavra possa repercutir fortemente no seu apelo à conversão, à adoração, a atitudes concretas de fraternidade e serviço, etc</a:t>
            </a:r>
            <a:r>
              <a:rPr lang="pt-PT" sz="1400" b="1" dirty="0" smtClean="0"/>
              <a:t>. (nº 155).</a:t>
            </a:r>
            <a:br>
              <a:rPr lang="pt-PT" sz="1400" b="1" dirty="0" smtClean="0"/>
            </a:br>
            <a:endParaRPr lang="pt-PT" sz="1400" b="1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697011" y="3374268"/>
            <a:ext cx="4752304" cy="3013653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smtClean="0"/>
              <a:t>Falar </a:t>
            </a:r>
            <a:r>
              <a:rPr lang="pt-PT" b="1" dirty="0"/>
              <a:t>por </a:t>
            </a:r>
            <a:r>
              <a:rPr lang="pt-PT" b="1" dirty="0" smtClean="0"/>
              <a:t>imagens (nº 157).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smtClean="0"/>
              <a:t>Simplicidade de linguagem; </a:t>
            </a:r>
            <a:r>
              <a:rPr lang="pt-PT" b="1" dirty="0"/>
              <a:t>ordem clara e ligação entre as </a:t>
            </a:r>
            <a:r>
              <a:rPr lang="pt-PT" b="1" dirty="0" smtClean="0"/>
              <a:t>frases (nº 158).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L</a:t>
            </a:r>
            <a:r>
              <a:rPr lang="pt-PT" b="1" dirty="0" smtClean="0"/>
              <a:t>inguagem </a:t>
            </a:r>
            <a:r>
              <a:rPr lang="pt-PT" b="1" dirty="0"/>
              <a:t>positiva. Não diz tanto o que não se deve fazer, como sobretudo propõe o que podemos fazer </a:t>
            </a:r>
            <a:r>
              <a:rPr lang="pt-PT" b="1" dirty="0" smtClean="0"/>
              <a:t>melhor (nº 159).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smtClean="0"/>
              <a:t>«A </a:t>
            </a:r>
            <a:r>
              <a:rPr lang="pt-PT" b="1" dirty="0"/>
              <a:t>evidente importância do conteúdo da evangelização não deve esconder a importância dos métodos e dos meios da mesma evangelização</a:t>
            </a:r>
            <a:r>
              <a:rPr lang="pt-PT" b="1" dirty="0" smtClean="0"/>
              <a:t>» </a:t>
            </a:r>
            <a:r>
              <a:rPr lang="pt-PT" b="1" dirty="0"/>
              <a:t>(nº 156; cf. EN 17</a:t>
            </a:r>
            <a:r>
              <a:rPr lang="pt-PT" b="1" dirty="0" smtClean="0"/>
              <a:t>).</a:t>
            </a:r>
            <a:r>
              <a:rPr lang="pt-PT" b="1" dirty="0"/>
              <a:t/>
            </a:r>
            <a:br>
              <a:rPr lang="pt-PT" b="1" dirty="0"/>
            </a:br>
            <a:endParaRPr lang="pt-PT" b="1" dirty="0"/>
          </a:p>
        </p:txBody>
      </p:sp>
      <p:sp>
        <p:nvSpPr>
          <p:cNvPr id="5" name="Retângulo 4"/>
          <p:cNvSpPr/>
          <p:nvPr/>
        </p:nvSpPr>
        <p:spPr>
          <a:xfrm>
            <a:off x="7435848" y="309095"/>
            <a:ext cx="40649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Preparação da pregação</a:t>
            </a:r>
            <a:endParaRPr lang="pt-PT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Marcador de Posição de Conteúdo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375"/>
          <a:stretch/>
        </p:blipFill>
        <p:spPr>
          <a:xfrm>
            <a:off x="1339394" y="373478"/>
            <a:ext cx="4655385" cy="6248906"/>
          </a:xfrm>
        </p:spPr>
      </p:pic>
      <p:sp>
        <p:nvSpPr>
          <p:cNvPr id="9" name="Retângulo 8"/>
          <p:cNvSpPr/>
          <p:nvPr/>
        </p:nvSpPr>
        <p:spPr>
          <a:xfrm>
            <a:off x="1379749" y="5877962"/>
            <a:ext cx="26324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PREPARAÇÃO</a:t>
            </a:r>
            <a:endParaRPr lang="pt-PT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9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2" y="119124"/>
            <a:ext cx="4686278" cy="2997558"/>
          </a:xfrm>
        </p:spPr>
        <p:txBody>
          <a:bodyPr>
            <a:normAutofit/>
          </a:bodyPr>
          <a:lstStyle/>
          <a:p>
            <a:r>
              <a:rPr lang="pt-PT" sz="1400" b="1" dirty="0"/>
              <a:t>O mandato missionário do Senhor inclui o apelo ao crescimento da </a:t>
            </a:r>
            <a:r>
              <a:rPr lang="pt-PT" sz="1400" b="1" dirty="0" smtClean="0"/>
              <a:t>fé (nº 160) .</a:t>
            </a:r>
            <a:br>
              <a:rPr lang="pt-PT" sz="1400" b="1" dirty="0" smtClean="0"/>
            </a:br>
            <a:r>
              <a:rPr lang="pt-PT" sz="1400" b="1" dirty="0"/>
              <a:t>Não seria </a:t>
            </a:r>
            <a:r>
              <a:rPr lang="pt-PT" sz="1400" b="1" dirty="0" smtClean="0"/>
              <a:t>correto </a:t>
            </a:r>
            <a:r>
              <a:rPr lang="pt-PT" sz="1400" b="1" dirty="0"/>
              <a:t>que este apelo ao crescimento fosse interpretado, exclusiva ou prioritariamente, como formação doutrinal</a:t>
            </a:r>
            <a:r>
              <a:rPr lang="pt-PT" sz="1400" b="1" dirty="0" smtClean="0"/>
              <a:t>. (…) S. Paulo </a:t>
            </a:r>
            <a:r>
              <a:rPr lang="pt-PT" sz="1400" b="1" dirty="0"/>
              <a:t>apresenta a vida cristã como um caminho de crescimento no amor: «O Senhor vos faça crescer e superabundar de caridade uns para com os outros e para com todos» (</a:t>
            </a:r>
            <a:r>
              <a:rPr lang="pt-PT" sz="1400" b="1" i="1" dirty="0"/>
              <a:t>1 Ts</a:t>
            </a:r>
            <a:r>
              <a:rPr lang="pt-PT" sz="1400" b="1" dirty="0"/>
              <a:t> 3, </a:t>
            </a:r>
            <a:r>
              <a:rPr lang="pt-PT" sz="1400" b="1" dirty="0" smtClean="0"/>
              <a:t>12 – nº  161).</a:t>
            </a:r>
            <a:endParaRPr lang="pt-PT" sz="1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23" y="358663"/>
            <a:ext cx="4483554" cy="6120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085012" y="3374265"/>
            <a:ext cx="4686278" cy="2768478"/>
          </a:xfrm>
        </p:spPr>
        <p:txBody>
          <a:bodyPr/>
          <a:lstStyle/>
          <a:p>
            <a:r>
              <a:rPr lang="pt-PT" b="1" dirty="0"/>
              <a:t>A </a:t>
            </a:r>
            <a:r>
              <a:rPr lang="pt-PT" b="1" dirty="0" smtClean="0"/>
              <a:t>adoção </a:t>
            </a:r>
            <a:r>
              <a:rPr lang="pt-PT" b="1" dirty="0"/>
              <a:t>como filhos que o Pai oferece gratuitamente e a iniciativa do dom da sua graça (cf. </a:t>
            </a:r>
            <a:r>
              <a:rPr lang="pt-PT" b="1" i="1" dirty="0"/>
              <a:t>Ef</a:t>
            </a:r>
            <a:r>
              <a:rPr lang="pt-PT" b="1" dirty="0"/>
              <a:t> 2, 8-9; </a:t>
            </a:r>
            <a:r>
              <a:rPr lang="pt-PT" b="1" i="1" dirty="0"/>
              <a:t>1 Cor</a:t>
            </a:r>
            <a:r>
              <a:rPr lang="pt-PT" b="1" dirty="0"/>
              <a:t> 4, 7) são a condição que torna possível esta santificação constante, que agrada a Deus e Lhe dá glória. É </a:t>
            </a:r>
            <a:r>
              <a:rPr lang="pt-PT" b="1" dirty="0">
                <a:solidFill>
                  <a:srgbClr val="C00000"/>
                </a:solidFill>
              </a:rPr>
              <a:t>deixar-se transformar em Cristo, vivendo progressivamente «de acordo com o Espírito</a:t>
            </a:r>
            <a:r>
              <a:rPr lang="pt-PT" b="1" dirty="0"/>
              <a:t>» (</a:t>
            </a:r>
            <a:r>
              <a:rPr lang="pt-PT" b="1" i="1" dirty="0"/>
              <a:t>Rm</a:t>
            </a:r>
            <a:r>
              <a:rPr lang="pt-PT" b="1" dirty="0"/>
              <a:t> 8, </a:t>
            </a:r>
            <a:r>
              <a:rPr lang="pt-PT" b="1" dirty="0" smtClean="0"/>
              <a:t>5 – nº 162)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3243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1" y="685799"/>
            <a:ext cx="4929779" cy="2036135"/>
          </a:xfrm>
        </p:spPr>
        <p:txBody>
          <a:bodyPr>
            <a:normAutofit fontScale="90000"/>
          </a:bodyPr>
          <a:lstStyle/>
          <a:p>
            <a:r>
              <a:rPr lang="pt-PT" sz="1400" b="1" dirty="0"/>
              <a:t>A educação e a catequese estão ao serviço deste </a:t>
            </a:r>
            <a:r>
              <a:rPr lang="pt-PT" sz="1400" b="1" dirty="0" smtClean="0"/>
              <a:t>crescimento (nº 163).</a:t>
            </a:r>
            <a:br>
              <a:rPr lang="pt-PT" sz="1400" b="1" dirty="0" smtClean="0"/>
            </a:br>
            <a:r>
              <a:rPr lang="pt-PT" sz="1400" b="1" dirty="0"/>
              <a:t>também na catequese tem um papel fundamental o primeiro anúncio ou </a:t>
            </a:r>
            <a:r>
              <a:rPr lang="pt-PT" sz="1400" b="1" i="1" dirty="0"/>
              <a:t>querigma</a:t>
            </a:r>
            <a:r>
              <a:rPr lang="pt-PT" sz="1400" b="1" dirty="0"/>
              <a:t>, que deve ocupar o centro da </a:t>
            </a:r>
            <a:r>
              <a:rPr lang="pt-PT" sz="1400" b="1" dirty="0" smtClean="0"/>
              <a:t>atividade </a:t>
            </a:r>
            <a:r>
              <a:rPr lang="pt-PT" sz="1400" b="1" dirty="0"/>
              <a:t>evangelizadora e de toda a tentativa de renovação eclesial. </a:t>
            </a:r>
            <a:r>
              <a:rPr lang="pt-PT" sz="1400" b="1" dirty="0">
                <a:solidFill>
                  <a:srgbClr val="C00000"/>
                </a:solidFill>
              </a:rPr>
              <a:t>O </a:t>
            </a:r>
            <a:r>
              <a:rPr lang="pt-PT" sz="1400" b="1" i="1" dirty="0">
                <a:solidFill>
                  <a:srgbClr val="C00000"/>
                </a:solidFill>
              </a:rPr>
              <a:t>querigma</a:t>
            </a:r>
            <a:r>
              <a:rPr lang="pt-PT" sz="1400" b="1" dirty="0">
                <a:solidFill>
                  <a:srgbClr val="C00000"/>
                </a:solidFill>
              </a:rPr>
              <a:t> </a:t>
            </a:r>
            <a:r>
              <a:rPr lang="pt-PT" sz="1400" b="1" dirty="0"/>
              <a:t>é trinitário.</a:t>
            </a:r>
            <a:r>
              <a:rPr lang="pt-PT" sz="1400" b="1" dirty="0">
                <a:solidFill>
                  <a:srgbClr val="C00000"/>
                </a:solidFill>
              </a:rPr>
              <a:t> É o fogo do Espírito que se dá sob a forma de línguas</a:t>
            </a:r>
            <a:r>
              <a:rPr lang="pt-PT" sz="1400" b="1" dirty="0">
                <a:solidFill>
                  <a:schemeClr val="bg2"/>
                </a:solidFill>
              </a:rPr>
              <a:t> </a:t>
            </a:r>
            <a:r>
              <a:rPr lang="pt-PT" sz="1400" b="1" dirty="0"/>
              <a:t>e nos faz crer em Jesus Cristo, que, com a sua morte e ressurreição, nos revela e comunica a misericórdia infinita do </a:t>
            </a:r>
            <a:r>
              <a:rPr lang="pt-PT" sz="1400" b="1" dirty="0" smtClean="0"/>
              <a:t>Pai (nº 164).</a:t>
            </a:r>
            <a:br>
              <a:rPr lang="pt-PT" sz="1400" b="1" dirty="0" smtClean="0"/>
            </a:br>
            <a:r>
              <a:rPr lang="pt-PT" sz="1400" b="1" dirty="0" smtClean="0"/>
              <a:t> </a:t>
            </a:r>
            <a:endParaRPr lang="pt-PT" sz="1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97" y="99303"/>
            <a:ext cx="3148800" cy="3456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107323" y="2721934"/>
            <a:ext cx="4653332" cy="3530009"/>
          </a:xfrm>
        </p:spPr>
        <p:txBody>
          <a:bodyPr>
            <a:normAutofit lnSpcReduction="10000"/>
          </a:bodyPr>
          <a:lstStyle/>
          <a:p>
            <a:r>
              <a:rPr lang="pt-PT" b="1" dirty="0"/>
              <a:t>Nada há de mais sólido, mais profundo, mais seguro, mais consistente e mais sábio que esse anúncio. Toda a formação cristã é, primariamente, o </a:t>
            </a:r>
            <a:r>
              <a:rPr lang="pt-PT" b="1" dirty="0">
                <a:solidFill>
                  <a:srgbClr val="C00000"/>
                </a:solidFill>
              </a:rPr>
              <a:t>aprofundamento do </a:t>
            </a:r>
            <a:r>
              <a:rPr lang="pt-PT" b="1" i="1" dirty="0">
                <a:solidFill>
                  <a:srgbClr val="C00000"/>
                </a:solidFill>
              </a:rPr>
              <a:t>querigma</a:t>
            </a:r>
            <a:r>
              <a:rPr lang="pt-PT" b="1" dirty="0"/>
              <a:t> que se vai, cada vez mais e melhor, fazendo carne, que nunca deixa de iluminar a tarefa </a:t>
            </a:r>
            <a:r>
              <a:rPr lang="pt-PT" b="1" dirty="0" smtClean="0"/>
              <a:t>catequética (nº 165).</a:t>
            </a:r>
          </a:p>
          <a:p>
            <a:r>
              <a:rPr lang="pt-PT" b="1" dirty="0"/>
              <a:t>Outra característica da catequese, que se desenvolveu nas últimas décadas, é a iniciação </a:t>
            </a:r>
            <a:r>
              <a:rPr lang="pt-PT" b="1" i="1" dirty="0"/>
              <a:t>mistagógica</a:t>
            </a:r>
            <a:r>
              <a:rPr lang="pt-PT" b="1" dirty="0"/>
              <a:t>, que significa essencialmente duas coisas: a necessária progressividade da experiência formativa na qual intervém toda a comunidade e uma </a:t>
            </a:r>
            <a:r>
              <a:rPr lang="pt-PT" b="1" dirty="0">
                <a:solidFill>
                  <a:srgbClr val="C00000"/>
                </a:solidFill>
              </a:rPr>
              <a:t>renovada valorização dos sinais litúrgicos da iniciação </a:t>
            </a:r>
            <a:r>
              <a:rPr lang="pt-PT" b="1" dirty="0" smtClean="0">
                <a:solidFill>
                  <a:srgbClr val="C00000"/>
                </a:solidFill>
              </a:rPr>
              <a:t>cristã</a:t>
            </a:r>
            <a:r>
              <a:rPr lang="pt-PT" b="1" dirty="0" smtClean="0"/>
              <a:t> (nº 166). </a:t>
            </a:r>
            <a:endParaRPr lang="pt-PT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0" t="19371" b="8760"/>
          <a:stretch/>
        </p:blipFill>
        <p:spPr>
          <a:xfrm>
            <a:off x="106326" y="3636333"/>
            <a:ext cx="2527883" cy="208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7443" r="16352" b="32713"/>
          <a:stretch/>
        </p:blipFill>
        <p:spPr>
          <a:xfrm>
            <a:off x="4444398" y="3657598"/>
            <a:ext cx="2304000" cy="215861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67" y="4754194"/>
            <a:ext cx="2606183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102" y="510362"/>
            <a:ext cx="5280838" cy="2466753"/>
          </a:xfrm>
        </p:spPr>
        <p:txBody>
          <a:bodyPr>
            <a:normAutofit/>
          </a:bodyPr>
          <a:lstStyle/>
          <a:p>
            <a:r>
              <a:rPr lang="pt-PT" sz="1600" b="1" dirty="0"/>
              <a:t>É bom que toda a catequese preste uma especial atenção à </a:t>
            </a:r>
            <a:r>
              <a:rPr lang="pt-PT" sz="1600" b="1" dirty="0">
                <a:solidFill>
                  <a:srgbClr val="C00000"/>
                </a:solidFill>
              </a:rPr>
              <a:t>«via da </a:t>
            </a:r>
            <a:r>
              <a:rPr lang="pt-PT" sz="1600" b="1" dirty="0" smtClean="0">
                <a:solidFill>
                  <a:srgbClr val="C00000"/>
                </a:solidFill>
              </a:rPr>
              <a:t>beleza». </a:t>
            </a:r>
            <a:r>
              <a:rPr lang="pt-PT" sz="1600" b="1" dirty="0"/>
              <a:t>Anunciar Cristo significa mostrar que crer n’Ele e segui-Lo não é algo apenas verdadeiro e justo, mas também belo, capaz de cumular a vida dum novo esplendor e duma alegria profunda, mesmo no meio das </a:t>
            </a:r>
            <a:r>
              <a:rPr lang="pt-PT" sz="1600" b="1" dirty="0" smtClean="0"/>
              <a:t>provações.</a:t>
            </a:r>
            <a:endParaRPr lang="pt-PT" sz="16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" b="1626"/>
          <a:stretch/>
        </p:blipFill>
        <p:spPr>
          <a:xfrm>
            <a:off x="349355" y="1251324"/>
            <a:ext cx="6364269" cy="4644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826102" y="3168502"/>
            <a:ext cx="5018568" cy="3689498"/>
          </a:xfrm>
        </p:spPr>
        <p:txBody>
          <a:bodyPr>
            <a:normAutofit fontScale="92500" lnSpcReduction="10000"/>
          </a:bodyPr>
          <a:lstStyle/>
          <a:p>
            <a:r>
              <a:rPr lang="pt-PT" b="1" dirty="0" smtClean="0"/>
              <a:t>É preciso </a:t>
            </a:r>
            <a:r>
              <a:rPr lang="pt-PT" b="1" dirty="0"/>
              <a:t>ter a coragem de </a:t>
            </a:r>
            <a:r>
              <a:rPr lang="pt-PT" b="1" dirty="0">
                <a:solidFill>
                  <a:srgbClr val="C00000"/>
                </a:solidFill>
              </a:rPr>
              <a:t>encontrar os novos sinais, os novos símbolos, uma nova carne para a transmissão da Palavra, as diversas formas de beleza que se manifestam em diferentes âmbitos culturais</a:t>
            </a:r>
            <a:r>
              <a:rPr lang="pt-PT" b="1" dirty="0"/>
              <a:t>, incluindo aquelas modalidades não convencionais de beleza que podem ser pouco significativas para os evangelizadores, mas tornaram-se particularmente atraentes para os outros</a:t>
            </a:r>
            <a:r>
              <a:rPr lang="pt-PT" b="1" dirty="0" smtClean="0"/>
              <a:t>.. </a:t>
            </a:r>
            <a:r>
              <a:rPr lang="pt-PT" b="1" dirty="0"/>
              <a:t>(nº 167)</a:t>
            </a:r>
            <a:r>
              <a:rPr lang="pt-PT" b="1" dirty="0" smtClean="0"/>
              <a:t> </a:t>
            </a:r>
          </a:p>
          <a:p>
            <a:r>
              <a:rPr lang="pt-PT" b="1" dirty="0"/>
              <a:t/>
            </a:r>
            <a:br>
              <a:rPr lang="pt-PT" b="1" dirty="0"/>
            </a:br>
            <a:r>
              <a:rPr lang="pt-PT" b="1" dirty="0" smtClean="0"/>
              <a:t>(…) É </a:t>
            </a:r>
            <a:r>
              <a:rPr lang="pt-PT" b="1" dirty="0"/>
              <a:t>bom que nos possam ver como mensageiros alegres de propostas altas, guardiões do bem e da beleza que resplandecem numa vida fiel ao </a:t>
            </a:r>
            <a:r>
              <a:rPr lang="pt-PT" b="1" dirty="0" smtClean="0"/>
              <a:t>Evangelho (nº 168).</a:t>
            </a:r>
            <a:endParaRPr lang="pt-PT" b="1" dirty="0"/>
          </a:p>
          <a:p>
            <a:r>
              <a:rPr lang="pt-PT" b="1" dirty="0"/>
              <a:t/>
            </a:r>
            <a:br>
              <a:rPr lang="pt-PT" b="1" dirty="0"/>
            </a:b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711570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4686278" cy="2121794"/>
          </a:xfrm>
        </p:spPr>
        <p:txBody>
          <a:bodyPr>
            <a:normAutofit fontScale="90000"/>
          </a:bodyPr>
          <a:lstStyle/>
          <a:p>
            <a:r>
              <a:rPr lang="pt-PT" sz="1400" b="1" dirty="0"/>
              <a:t>Neste mundo, os ministros ordenados e os outros agentes de pastoral podem tornar presente a fragrância da presença solidária de Jesus e o seu olhar pessoal. A Igreja deverá iniciar os seus membros – sacerdotes, religiosos e leigos – nesta </a:t>
            </a:r>
            <a:r>
              <a:rPr lang="pt-PT" sz="1400" b="1" dirty="0">
                <a:solidFill>
                  <a:srgbClr val="C00000"/>
                </a:solidFill>
              </a:rPr>
              <a:t>«arte do acompanhamento</a:t>
            </a:r>
            <a:r>
              <a:rPr lang="pt-PT" sz="1400" b="1" dirty="0" smtClean="0">
                <a:solidFill>
                  <a:srgbClr val="C00000"/>
                </a:solidFill>
              </a:rPr>
              <a:t>» </a:t>
            </a:r>
            <a:r>
              <a:rPr lang="pt-PT" sz="1400" b="1" dirty="0" smtClean="0"/>
              <a:t>(…) </a:t>
            </a:r>
            <a:r>
              <a:rPr lang="pt-PT" sz="1400" b="1" dirty="0"/>
              <a:t>com um olhar respeitoso e cheio de compaixão, mas que ao mesmo tempo cure, liberte e anime a amadurecer na vida </a:t>
            </a:r>
            <a:r>
              <a:rPr lang="pt-PT" sz="1400" b="1" dirty="0" smtClean="0"/>
              <a:t>cristã (nº 169).</a:t>
            </a:r>
            <a:r>
              <a:rPr lang="pt-PT" sz="1400" b="1" dirty="0"/>
              <a:t/>
            </a:r>
            <a:br>
              <a:rPr lang="pt-PT" sz="1400" b="1" dirty="0"/>
            </a:br>
            <a:endParaRPr lang="pt-PT" sz="1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13" y="3682064"/>
            <a:ext cx="5132160" cy="2916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956222" y="2936383"/>
            <a:ext cx="5008250" cy="3541690"/>
          </a:xfrm>
        </p:spPr>
        <p:txBody>
          <a:bodyPr>
            <a:normAutofit lnSpcReduction="10000"/>
          </a:bodyPr>
          <a:lstStyle/>
          <a:p>
            <a:r>
              <a:rPr lang="pt-PT" b="1" dirty="0"/>
              <a:t>Embora possa soar óbvio, o acompanhamento espiritual deve conduzir cada vez mais para Deus, em quem podemos alcançar a verdadeira </a:t>
            </a:r>
            <a:r>
              <a:rPr lang="pt-PT" b="1" dirty="0" smtClean="0"/>
              <a:t>liberdade (nº 170).</a:t>
            </a:r>
          </a:p>
          <a:p>
            <a:r>
              <a:rPr lang="pt-PT" b="1" dirty="0"/>
              <a:t>Escutar ajuda-nos a individuar o gesto e a palavra oportunos que nos desinstalam da cómoda condição de espectadores. Só a partir desta escuta respeitosa e compassiva é que se pode encontrar os caminhos para um crescimento genuíno, despertar o desejo do ideal cristão, o anseio de corresponder plenamente ao amor de Deus e o anelo de desenvolver o melhor de quanto Deus semeou na nossa própria </a:t>
            </a:r>
            <a:r>
              <a:rPr lang="pt-PT" b="1" dirty="0" smtClean="0"/>
              <a:t>vida (nº 171).</a:t>
            </a:r>
            <a:endParaRPr lang="pt-PT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64" y="628780"/>
            <a:ext cx="2677389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8683" y="685799"/>
            <a:ext cx="5241700" cy="2546797"/>
          </a:xfrm>
        </p:spPr>
        <p:txBody>
          <a:bodyPr>
            <a:norm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Toda a evangelização está fundada sobre esta Palavra </a:t>
            </a:r>
            <a:r>
              <a:rPr lang="pt-PT" sz="1400" b="1" dirty="0" smtClean="0">
                <a:solidFill>
                  <a:srgbClr val="C00000"/>
                </a:solidFill>
              </a:rPr>
              <a:t> (de deus) </a:t>
            </a:r>
            <a:r>
              <a:rPr lang="pt-PT" sz="1400" b="1" dirty="0" smtClean="0"/>
              <a:t>escutada</a:t>
            </a:r>
            <a:r>
              <a:rPr lang="pt-PT" sz="1400" b="1" dirty="0"/>
              <a:t>, meditada, vivida, celebrada e testemunhada. A Sagrada Escritura é fonte da evangelização. Por isso, é preciso formar-se continuamente na escuta da Palavra. </a:t>
            </a:r>
            <a:r>
              <a:rPr lang="pt-PT" sz="1400" b="1" dirty="0">
                <a:solidFill>
                  <a:srgbClr val="C00000"/>
                </a:solidFill>
              </a:rPr>
              <a:t>A Igreja não evangeliza, se não se deixa continuamente evangelizar. </a:t>
            </a:r>
            <a:r>
              <a:rPr lang="pt-PT" sz="1400" b="1" dirty="0" smtClean="0"/>
              <a:t>(…)</a:t>
            </a:r>
            <a:br>
              <a:rPr lang="pt-PT" sz="1400" b="1" dirty="0" smtClean="0"/>
            </a:br>
            <a:r>
              <a:rPr lang="pt-PT" sz="1400" b="1" dirty="0"/>
              <a:t>a Palavra proclamada, viva e eficaz, prepara a </a:t>
            </a:r>
            <a:r>
              <a:rPr lang="pt-PT" sz="1400" b="1" dirty="0" smtClean="0"/>
              <a:t>receção </a:t>
            </a:r>
            <a:r>
              <a:rPr lang="pt-PT" sz="1400" b="1" dirty="0"/>
              <a:t>do Sacramento e, no Sacramento, essa Palavra alcança a sua máxima </a:t>
            </a:r>
            <a:r>
              <a:rPr lang="pt-PT" sz="1400" b="1" dirty="0" smtClean="0"/>
              <a:t>eficácia</a:t>
            </a:r>
            <a:r>
              <a:rPr lang="pt-PT" sz="1400" b="1" dirty="0"/>
              <a:t> </a:t>
            </a:r>
            <a:r>
              <a:rPr lang="pt-PT" sz="1400" b="1" dirty="0" smtClean="0"/>
              <a:t>(nº 174).</a:t>
            </a:r>
            <a:endParaRPr lang="pt-PT" sz="1400" b="1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930464" y="3232597"/>
            <a:ext cx="4892340" cy="3077574"/>
          </a:xfrm>
        </p:spPr>
        <p:txBody>
          <a:bodyPr>
            <a:normAutofit lnSpcReduction="10000"/>
          </a:bodyPr>
          <a:lstStyle/>
          <a:p>
            <a:r>
              <a:rPr lang="pt-PT" b="1" dirty="0"/>
              <a:t>O estudo da Sagrada Escritura deve ser uma porta aberta para todos os crentes. É fundamental que a Palavra revelada fecunde radicalmente a catequese e todos os esforços para transmitir a fé</a:t>
            </a:r>
            <a:r>
              <a:rPr lang="pt-PT" b="1" dirty="0" smtClean="0"/>
              <a:t>. (…)</a:t>
            </a:r>
          </a:p>
          <a:p>
            <a:r>
              <a:rPr lang="pt-PT" b="1" dirty="0"/>
              <a:t>Nós não procuramos Deus </a:t>
            </a:r>
            <a:r>
              <a:rPr lang="pt-PT" b="1" dirty="0" smtClean="0"/>
              <a:t>tateando</a:t>
            </a:r>
            <a:r>
              <a:rPr lang="pt-PT" b="1" dirty="0"/>
              <a:t>, nem precisamos de esperar que Ele nos dirija a palavra, porque realmente «Deus falou, já não é o grande desconhecido, mas mostrou-Se a Si mesmo</a:t>
            </a:r>
            <a:r>
              <a:rPr lang="pt-PT" b="1" dirty="0" smtClean="0"/>
              <a:t>» </a:t>
            </a:r>
            <a:r>
              <a:rPr lang="pt-PT" sz="1200" b="1" dirty="0" smtClean="0"/>
              <a:t>(cf. Bento XVI, Meditação… Sínodo dos Bispos, 8.10.2012). </a:t>
            </a:r>
            <a:r>
              <a:rPr lang="pt-PT" b="1" dirty="0">
                <a:solidFill>
                  <a:srgbClr val="C00000"/>
                </a:solidFill>
              </a:rPr>
              <a:t>Acolhamos o tesouro sublime da Palavra revelada</a:t>
            </a:r>
            <a:r>
              <a:rPr lang="pt-PT" b="1" dirty="0" smtClean="0">
                <a:solidFill>
                  <a:srgbClr val="C00000"/>
                </a:solidFill>
              </a:rPr>
              <a:t>! </a:t>
            </a:r>
            <a:r>
              <a:rPr lang="pt-PT" b="1" dirty="0" smtClean="0"/>
              <a:t>(</a:t>
            </a:r>
            <a:r>
              <a:rPr lang="pt-PT" b="1" smtClean="0"/>
              <a:t>nº 175</a:t>
            </a:r>
            <a:r>
              <a:rPr lang="pt-PT" b="1" dirty="0" smtClean="0"/>
              <a:t>)</a:t>
            </a:r>
            <a:endParaRPr lang="pt-PT" b="1" dirty="0"/>
          </a:p>
          <a:p>
            <a:endParaRPr lang="pt-PT" b="1" dirty="0"/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0" y="895126"/>
            <a:ext cx="6071578" cy="5256000"/>
          </a:xfrm>
        </p:spPr>
      </p:pic>
    </p:spTree>
    <p:extLst>
      <p:ext uri="{BB962C8B-B14F-4D97-AF65-F5344CB8AC3E}">
        <p14:creationId xmlns:p14="http://schemas.microsoft.com/office/powerpoint/2010/main" val="35466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46373" y="1504865"/>
            <a:ext cx="4235518" cy="1371600"/>
          </a:xfrm>
        </p:spPr>
        <p:txBody>
          <a:bodyPr>
            <a:normAutofit fontScale="90000"/>
          </a:bodyPr>
          <a:lstStyle/>
          <a:p>
            <a:r>
              <a:rPr lang="pt-PT" dirty="0"/>
              <a:t>«</a:t>
            </a:r>
            <a:r>
              <a:rPr lang="pt-PT" sz="2200" b="1" dirty="0"/>
              <a:t>não pode haver verdadeira evangelização sem o </a:t>
            </a:r>
            <a:r>
              <a:rPr lang="pt-PT" sz="2200" b="1" i="1" dirty="0"/>
              <a:t>anúncio explícito</a:t>
            </a:r>
            <a:r>
              <a:rPr lang="pt-PT" sz="2200" b="1" dirty="0"/>
              <a:t> de Jesus como Senhor» e sem existir uma «primazia do anúncio de Jesus Cristo em qualquer trabalho de evangelização».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200923" y="3142445"/>
            <a:ext cx="4364305" cy="3167726"/>
          </a:xfrm>
        </p:spPr>
        <p:txBody>
          <a:bodyPr/>
          <a:lstStyle/>
          <a:p>
            <a:r>
              <a:rPr lang="pt-PT" b="1" dirty="0" smtClean="0"/>
              <a:t>«Uma </a:t>
            </a:r>
            <a:r>
              <a:rPr lang="pt-PT" b="1" dirty="0"/>
              <a:t>evangelização entendida como o jubiloso, paciente e progressivo anúncio da Morte salvífica e Ressurreição de Jesus Cristo há-de ser a vossa prioridade absoluta</a:t>
            </a:r>
            <a:r>
              <a:rPr lang="pt-PT" b="1" dirty="0" smtClean="0"/>
              <a:t>» (nº 110 – cf. João Paulo II, Exortação Apostólica pós-sinodal </a:t>
            </a:r>
            <a:r>
              <a:rPr lang="pt-PT" b="1" i="1" dirty="0" err="1" smtClean="0"/>
              <a:t>Ecclesia</a:t>
            </a:r>
            <a:r>
              <a:rPr lang="pt-PT" b="1" i="1" dirty="0" smtClean="0"/>
              <a:t> in Asia</a:t>
            </a:r>
            <a:r>
              <a:rPr lang="pt-PT" b="1" dirty="0" smtClean="0"/>
              <a:t>, 19).</a:t>
            </a:r>
            <a:endParaRPr lang="pt-PT" b="1" dirty="0"/>
          </a:p>
        </p:txBody>
      </p:sp>
      <p:pic>
        <p:nvPicPr>
          <p:cNvPr id="8" name="Marcador de Posição de Conteú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78" y="402462"/>
            <a:ext cx="3776028" cy="6084000"/>
          </a:xfrm>
        </p:spPr>
      </p:pic>
    </p:spTree>
    <p:extLst>
      <p:ext uri="{BB962C8B-B14F-4D97-AF65-F5344CB8AC3E}">
        <p14:creationId xmlns:p14="http://schemas.microsoft.com/office/powerpoint/2010/main" val="27990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2" y="579549"/>
            <a:ext cx="4454458" cy="2987899"/>
          </a:xfrm>
        </p:spPr>
        <p:txBody>
          <a:bodyPr>
            <a:normAutofit fontScale="90000"/>
          </a:bodyPr>
          <a:lstStyle/>
          <a:p>
            <a:r>
              <a:rPr lang="pt-PT" b="1" dirty="0" smtClean="0"/>
              <a:t>A </a:t>
            </a:r>
            <a:r>
              <a:rPr lang="pt-PT" b="1" dirty="0"/>
              <a:t>evangelização é dever da Igreja. Este sujeito da evangelização, porém, é mais do que uma instituição orgânica e hierárquica; é, antes de tudo, um povo que peregrina para Deus.</a:t>
            </a: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b="2124"/>
          <a:stretch/>
        </p:blipFill>
        <p:spPr>
          <a:xfrm>
            <a:off x="1519691" y="545055"/>
            <a:ext cx="4487900" cy="5904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085012" y="3760632"/>
            <a:ext cx="4454458" cy="2678328"/>
          </a:xfrm>
        </p:spPr>
        <p:txBody>
          <a:bodyPr>
            <a:normAutofit/>
          </a:bodyPr>
          <a:lstStyle/>
          <a:p>
            <a:r>
              <a:rPr lang="pt-PT" sz="2000" b="1" dirty="0"/>
              <a:t>Trata-se certamente de um </a:t>
            </a:r>
            <a:r>
              <a:rPr lang="pt-PT" sz="2000" b="1" i="1" dirty="0"/>
              <a:t>mistério</a:t>
            </a:r>
            <a:r>
              <a:rPr lang="pt-PT" sz="2000" b="1" dirty="0"/>
              <a:t> que mergulha as raízes na Trindade, mas tem a sua concretização histórica num povo peregrino e evangelizador, que sempre transcende toda a necessária expressão </a:t>
            </a:r>
            <a:r>
              <a:rPr lang="pt-PT" sz="2000" b="1" dirty="0" smtClean="0"/>
              <a:t>institucional (nº 111).</a:t>
            </a:r>
            <a:endParaRPr lang="pt-PT" sz="2000" b="1" dirty="0"/>
          </a:p>
        </p:txBody>
      </p:sp>
    </p:spTree>
    <p:extLst>
      <p:ext uri="{BB962C8B-B14F-4D97-AF65-F5344CB8AC3E}">
        <p14:creationId xmlns:p14="http://schemas.microsoft.com/office/powerpoint/2010/main" val="25680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7278" y="386369"/>
            <a:ext cx="4995371" cy="1941490"/>
          </a:xfrm>
        </p:spPr>
        <p:txBody>
          <a:bodyPr>
            <a:normAutofit/>
          </a:bodyPr>
          <a:lstStyle/>
          <a:p>
            <a:r>
              <a:rPr lang="pt-PT" sz="1600" b="1" dirty="0"/>
              <a:t>«É sempre importante saber que a primeira palavra, a iniciativa verdadeira, a </a:t>
            </a:r>
            <a:r>
              <a:rPr lang="pt-PT" sz="1600" b="1" dirty="0" smtClean="0"/>
              <a:t>atividade </a:t>
            </a:r>
            <a:r>
              <a:rPr lang="pt-PT" sz="1600" b="1" dirty="0"/>
              <a:t>verdadeira vem de Deus e só inserindo-nos nesta iniciativa </a:t>
            </a:r>
            <a:r>
              <a:rPr lang="pt-PT" sz="1600" b="1" dirty="0" smtClean="0"/>
              <a:t>divina… nos </a:t>
            </a:r>
            <a:r>
              <a:rPr lang="pt-PT" sz="1600" b="1" dirty="0"/>
              <a:t>podemos tornar também – com Ele e n'Ele – evangelizadores</a:t>
            </a:r>
            <a:r>
              <a:rPr lang="pt-PT" sz="1600" b="1" dirty="0" smtClean="0"/>
              <a:t>» </a:t>
            </a:r>
            <a:r>
              <a:rPr lang="pt-PT" sz="1600" b="1" cap="none" dirty="0" smtClean="0"/>
              <a:t>(nº 112; cf. Bento XVI, Sínodo dos Bispos, 8/10/12)</a:t>
            </a:r>
            <a:r>
              <a:rPr lang="pt-PT" sz="1600" b="1" dirty="0" smtClean="0"/>
              <a:t>. </a:t>
            </a:r>
            <a:endParaRPr lang="pt-PT" sz="1600" b="1" dirty="0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40" y="522446"/>
            <a:ext cx="4128385" cy="2844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711522" y="2660555"/>
            <a:ext cx="4892341" cy="3784601"/>
          </a:xfrm>
        </p:spPr>
        <p:txBody>
          <a:bodyPr>
            <a:normAutofit fontScale="92500" lnSpcReduction="20000"/>
          </a:bodyPr>
          <a:lstStyle/>
          <a:p>
            <a:r>
              <a:rPr lang="pt-PT" b="1" dirty="0"/>
              <a:t>O princípio da </a:t>
            </a:r>
            <a:r>
              <a:rPr lang="pt-PT" b="1" i="1" dirty="0"/>
              <a:t>primazia da graça</a:t>
            </a:r>
            <a:r>
              <a:rPr lang="pt-PT" b="1" dirty="0"/>
              <a:t> deve ser um </a:t>
            </a:r>
            <a:r>
              <a:rPr lang="pt-PT" b="1" dirty="0">
                <a:solidFill>
                  <a:srgbClr val="C00000"/>
                </a:solidFill>
              </a:rPr>
              <a:t>farol que ilumine </a:t>
            </a:r>
            <a:r>
              <a:rPr lang="pt-PT" b="1" dirty="0"/>
              <a:t>constantemente as nossas reflexões sobre a </a:t>
            </a:r>
            <a:r>
              <a:rPr lang="pt-PT" b="1" dirty="0" smtClean="0"/>
              <a:t>evangelização (nº 112).</a:t>
            </a:r>
          </a:p>
          <a:p>
            <a:r>
              <a:rPr lang="pt-PT" b="1" dirty="0"/>
              <a:t>Esta salvação, que Deus realiza e a Igreja jubilosamente anuncia, é para </a:t>
            </a:r>
            <a:r>
              <a:rPr lang="pt-PT" b="1" dirty="0" smtClean="0"/>
              <a:t>todos… </a:t>
            </a:r>
            <a:r>
              <a:rPr lang="pt-PT" b="1" dirty="0"/>
              <a:t>O</a:t>
            </a:r>
            <a:r>
              <a:rPr lang="pt-PT" b="1" dirty="0" smtClean="0"/>
              <a:t> </a:t>
            </a:r>
            <a:r>
              <a:rPr lang="pt-PT" b="1" dirty="0"/>
              <a:t>Senhor também te chama para seres parte do seu povo, e fá-lo com grande respeito e amor</a:t>
            </a:r>
            <a:r>
              <a:rPr lang="pt-PT" b="1" dirty="0" smtClean="0"/>
              <a:t>! (nº 113)</a:t>
            </a:r>
            <a:endParaRPr lang="pt-PT" b="1" dirty="0"/>
          </a:p>
          <a:p>
            <a:r>
              <a:rPr lang="pt-PT" b="1" dirty="0" smtClean="0"/>
              <a:t>Ser </a:t>
            </a:r>
            <a:r>
              <a:rPr lang="pt-PT" b="1" dirty="0"/>
              <a:t>Igreja significa ser povo de Deus, de acordo com o grande </a:t>
            </a:r>
            <a:r>
              <a:rPr lang="pt-PT" b="1" dirty="0" smtClean="0"/>
              <a:t>projeto </a:t>
            </a:r>
            <a:r>
              <a:rPr lang="pt-PT" b="1" dirty="0"/>
              <a:t>de amor do Pai. Isto implica ser </a:t>
            </a:r>
            <a:r>
              <a:rPr lang="pt-PT" b="1" dirty="0">
                <a:solidFill>
                  <a:srgbClr val="C00000"/>
                </a:solidFill>
              </a:rPr>
              <a:t>o fermento de Deus no meio da humanidade</a:t>
            </a:r>
            <a:r>
              <a:rPr lang="pt-PT" b="1" dirty="0"/>
              <a:t>; quer dizer anunciar e levar a salvação de Deus a este nosso </a:t>
            </a:r>
            <a:r>
              <a:rPr lang="pt-PT" b="1" dirty="0" smtClean="0"/>
              <a:t>mundo.(…)</a:t>
            </a:r>
          </a:p>
          <a:p>
            <a:r>
              <a:rPr lang="pt-PT" b="1" dirty="0"/>
              <a:t>A Igreja deve ser o lugar da misericórdia gratuita, onde todos possam sentir-se acolhidos, amados, perdoados e animados a viverem segundo a vida boa do </a:t>
            </a:r>
            <a:r>
              <a:rPr lang="pt-PT" b="1" dirty="0" smtClean="0"/>
              <a:t>Evangelho (nº 114).</a:t>
            </a:r>
            <a:endParaRPr lang="pt-PT" b="1" dirty="0"/>
          </a:p>
          <a:p>
            <a:endParaRPr lang="pt-PT" b="1" dirty="0" smtClean="0"/>
          </a:p>
          <a:p>
            <a:endParaRPr lang="pt-PT" b="1" dirty="0"/>
          </a:p>
          <a:p>
            <a:endParaRPr lang="pt-PT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12" y="3692880"/>
            <a:ext cx="3805352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44132" y="1918950"/>
            <a:ext cx="4609006" cy="1396380"/>
          </a:xfrm>
        </p:spPr>
        <p:txBody>
          <a:bodyPr>
            <a:normAutofit fontScale="90000"/>
          </a:bodyPr>
          <a:lstStyle/>
          <a:p>
            <a:r>
              <a:rPr lang="pt-PT" sz="1400" b="1" dirty="0"/>
              <a:t>Este Povo de Deus encarna-se nos povos da Terra, cada um dos quais tem a sua cultura própria. </a:t>
            </a:r>
            <a:r>
              <a:rPr lang="pt-PT" sz="1400" b="1" dirty="0" smtClean="0"/>
              <a:t>(…) </a:t>
            </a:r>
            <a:r>
              <a:rPr lang="pt-PT" sz="1400" b="1" dirty="0"/>
              <a:t>A graça supõe a cultura, e o dom de Deus encarna-se na cultura de quem o </a:t>
            </a:r>
            <a:r>
              <a:rPr lang="pt-PT" sz="1400" b="1" dirty="0" smtClean="0"/>
              <a:t>recebe (nº 115).</a:t>
            </a:r>
            <a:br>
              <a:rPr lang="pt-PT" sz="1400" b="1" dirty="0" smtClean="0"/>
            </a:br>
            <a:r>
              <a:rPr lang="pt-PT" sz="1400" b="1" dirty="0"/>
              <a:t>como podemos ver na história da Igreja, </a:t>
            </a:r>
            <a:r>
              <a:rPr lang="pt-PT" sz="1400" b="1" dirty="0" smtClean="0">
                <a:solidFill>
                  <a:srgbClr val="C00000"/>
                </a:solidFill>
              </a:rPr>
              <a:t>o cristianismo não dispõe de um único modelo cultural.</a:t>
            </a:r>
            <a:r>
              <a:rPr lang="pt-PT" sz="1400" b="1" dirty="0" smtClean="0">
                <a:solidFill>
                  <a:schemeClr val="bg2"/>
                </a:solidFill>
              </a:rPr>
              <a:t> </a:t>
            </a:r>
            <a:r>
              <a:rPr lang="pt-PT" sz="1400" b="1" dirty="0" smtClean="0"/>
              <a:t>(…) </a:t>
            </a:r>
            <a:r>
              <a:rPr lang="pt-PT" sz="1400" dirty="0" smtClean="0"/>
              <a:t>«</a:t>
            </a:r>
            <a:r>
              <a:rPr lang="pt-PT" sz="1400" b="1" dirty="0" smtClean="0"/>
              <a:t>a Igreja, assumindo os </a:t>
            </a:r>
            <a:r>
              <a:rPr lang="pt-PT" sz="1400" b="1" dirty="0"/>
              <a:t>valores das </a:t>
            </a:r>
            <a:r>
              <a:rPr lang="pt-PT" sz="1400" b="1" dirty="0" smtClean="0"/>
              <a:t>diversas culturas</a:t>
            </a:r>
            <a:r>
              <a:rPr lang="pt-PT" sz="1400" b="1" dirty="0"/>
              <a:t>, torna-se </a:t>
            </a:r>
            <a:r>
              <a:rPr lang="pt-PT" sz="1400" b="1" dirty="0" smtClean="0"/>
              <a:t>(…) a </a:t>
            </a:r>
            <a:r>
              <a:rPr lang="pt-PT" sz="1400" b="1" dirty="0"/>
              <a:t>noiva que se adorna com suas </a:t>
            </a:r>
            <a:r>
              <a:rPr lang="pt-PT" sz="1400" b="1" dirty="0" smtClean="0"/>
              <a:t>joias </a:t>
            </a:r>
            <a:r>
              <a:rPr lang="pt-PT" sz="1400" b="1" dirty="0"/>
              <a:t>(cf. </a:t>
            </a:r>
            <a:r>
              <a:rPr lang="pt-PT" sz="1400" b="1" i="1" dirty="0" smtClean="0"/>
              <a:t>I</a:t>
            </a:r>
            <a:r>
              <a:rPr lang="pt-PT" sz="1400" b="1" i="1" cap="none" dirty="0" smtClean="0"/>
              <a:t>s</a:t>
            </a:r>
            <a:r>
              <a:rPr lang="pt-PT" sz="1400" b="1" dirty="0" smtClean="0"/>
              <a:t> </a:t>
            </a:r>
            <a:r>
              <a:rPr lang="pt-PT" sz="1400" b="1" dirty="0"/>
              <a:t>61, 10</a:t>
            </a:r>
            <a:r>
              <a:rPr lang="pt-PT" sz="1400" b="1" dirty="0" smtClean="0"/>
              <a:t>)». (nº 116; cf. J. P. II,  </a:t>
            </a:r>
            <a:r>
              <a:rPr lang="pt-PT" sz="1400" b="1" i="1" dirty="0" err="1" smtClean="0"/>
              <a:t>Ecclesia</a:t>
            </a:r>
            <a:r>
              <a:rPr lang="pt-PT" sz="1400" b="1" i="1" dirty="0" smtClean="0"/>
              <a:t> in africa</a:t>
            </a:r>
            <a:r>
              <a:rPr lang="pt-PT" sz="1400" b="1" dirty="0" smtClean="0"/>
              <a:t>, 61).</a:t>
            </a:r>
            <a:r>
              <a:rPr lang="pt-PT" sz="1400" b="1" dirty="0"/>
              <a:t/>
            </a:r>
            <a:br>
              <a:rPr lang="pt-PT" sz="1400" b="1" dirty="0"/>
            </a:br>
            <a:r>
              <a:rPr lang="pt-PT" sz="1400" b="1" dirty="0"/>
              <a:t/>
            </a:r>
            <a:br>
              <a:rPr lang="pt-PT" sz="1400" b="1" dirty="0"/>
            </a:br>
            <a:r>
              <a:rPr lang="pt-PT" sz="1400" dirty="0"/>
              <a:t/>
            </a:r>
            <a:br>
              <a:rPr lang="pt-PT" sz="1400" dirty="0"/>
            </a:br>
            <a:endParaRPr lang="pt-PT" sz="1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0" r="1087" b="1174"/>
          <a:stretch/>
        </p:blipFill>
        <p:spPr>
          <a:xfrm>
            <a:off x="207682" y="1725767"/>
            <a:ext cx="6888097" cy="3780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134896" y="2923505"/>
            <a:ext cx="4533362" cy="3773511"/>
          </a:xfrm>
        </p:spPr>
        <p:txBody>
          <a:bodyPr>
            <a:normAutofit/>
          </a:bodyPr>
          <a:lstStyle/>
          <a:p>
            <a:r>
              <a:rPr lang="pt-PT" b="1" dirty="0"/>
              <a:t>Se for bem entendida, a diversidade cultural não ameaça a unidade da </a:t>
            </a:r>
            <a:r>
              <a:rPr lang="pt-PT" b="1" dirty="0" smtClean="0"/>
              <a:t>Igreja (…). </a:t>
            </a:r>
            <a:r>
              <a:rPr lang="pt-PT" b="1" dirty="0"/>
              <a:t>O Espírito Santo constrói a comunhão e a harmonia do povo de </a:t>
            </a:r>
            <a:r>
              <a:rPr lang="pt-PT" b="1" dirty="0" smtClean="0"/>
              <a:t>Deus (nº 117). </a:t>
            </a:r>
            <a:endParaRPr lang="pt-PT" b="1" dirty="0"/>
          </a:p>
          <a:p>
            <a:r>
              <a:rPr lang="pt-PT" b="1" dirty="0" smtClean="0"/>
              <a:t>Em </a:t>
            </a:r>
            <a:r>
              <a:rPr lang="pt-PT" b="1" dirty="0"/>
              <a:t>todos os </a:t>
            </a:r>
            <a:r>
              <a:rPr lang="pt-PT" b="1" dirty="0" smtClean="0"/>
              <a:t>batizados</a:t>
            </a:r>
            <a:r>
              <a:rPr lang="pt-PT" b="1" dirty="0"/>
              <a:t>, desde o primeiro ao último, </a:t>
            </a:r>
            <a:r>
              <a:rPr lang="pt-PT" b="1" dirty="0" smtClean="0"/>
              <a:t>atua </a:t>
            </a:r>
            <a:r>
              <a:rPr lang="pt-PT" b="1" dirty="0"/>
              <a:t>a força santificadora do Espírito que impele a evangelizar. O povo de Deus é santo em virtude desta unção, que o torna </a:t>
            </a:r>
            <a:r>
              <a:rPr lang="pt-PT" b="1" i="1" dirty="0"/>
              <a:t>infalível «in </a:t>
            </a:r>
            <a:r>
              <a:rPr lang="pt-PT" b="1" i="1" dirty="0" err="1"/>
              <a:t>credendo</a:t>
            </a:r>
            <a:r>
              <a:rPr lang="pt-PT" b="1" i="1" dirty="0"/>
              <a:t>»</a:t>
            </a:r>
            <a:r>
              <a:rPr lang="pt-PT" b="1" dirty="0"/>
              <a:t>, ou seja, ao crer, não pode enganar-se, ainda que não encontre palavras para explicar a sua fé. O Espírito guia-o na verdade e condu-lo à </a:t>
            </a:r>
            <a:r>
              <a:rPr lang="pt-PT" b="1" dirty="0" smtClean="0"/>
              <a:t>salvação (nº119). 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575736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2" y="231820"/>
            <a:ext cx="4827946" cy="2305318"/>
          </a:xfrm>
        </p:spPr>
        <p:txBody>
          <a:bodyPr>
            <a:normAutofit/>
          </a:bodyPr>
          <a:lstStyle/>
          <a:p>
            <a:r>
              <a:rPr lang="pt-PT" sz="1400" b="1" dirty="0"/>
              <a:t>A nova evangelização deve implicar um novo protagonismo de cada um dos </a:t>
            </a:r>
            <a:r>
              <a:rPr lang="pt-PT" sz="1400" b="1" dirty="0" smtClean="0"/>
              <a:t>batizados</a:t>
            </a:r>
            <a:r>
              <a:rPr lang="pt-PT" sz="1400" b="1" dirty="0"/>
              <a:t>. Esta convicção transforma-se num </a:t>
            </a:r>
            <a:r>
              <a:rPr lang="pt-PT" sz="1400" b="1" dirty="0" smtClean="0"/>
              <a:t>apelo </a:t>
            </a:r>
            <a:r>
              <a:rPr lang="pt-PT" sz="1400" b="1" dirty="0"/>
              <a:t>dirigido a cada </a:t>
            </a:r>
            <a:r>
              <a:rPr lang="pt-PT" sz="1400" b="1" dirty="0" smtClean="0"/>
              <a:t>cristão (…) </a:t>
            </a:r>
            <a:br>
              <a:rPr lang="pt-PT" sz="1400" b="1" dirty="0" smtClean="0"/>
            </a:br>
            <a:r>
              <a:rPr lang="pt-PT" sz="1400" b="1" dirty="0"/>
              <a:t>Cada cristão é missionário na medida em que se encontrou com o amor de Deus em Cristo Jesus; não digamos mais que somos «discípulos» e «missionários», mas sempre que somos «discípulos missionários</a:t>
            </a:r>
            <a:r>
              <a:rPr lang="pt-PT" sz="1400" b="1" dirty="0" smtClean="0"/>
              <a:t>» (nº 120). </a:t>
            </a:r>
            <a:endParaRPr lang="pt-PT" sz="1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814" r="2519" b="2239"/>
          <a:stretch/>
        </p:blipFill>
        <p:spPr>
          <a:xfrm>
            <a:off x="643918" y="772724"/>
            <a:ext cx="6191627" cy="4968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085012" y="2820473"/>
            <a:ext cx="4918098" cy="3580327"/>
          </a:xfrm>
        </p:spPr>
        <p:txBody>
          <a:bodyPr/>
          <a:lstStyle/>
          <a:p>
            <a:r>
              <a:rPr lang="pt-PT" b="1" dirty="0"/>
              <a:t>Certamente todos somos chamados a crescer como evangelizadores. Devemos procurar simultaneamente uma melhor formação, um aprofundamento do nosso amor e um testemunho mais claro do Evangelho. </a:t>
            </a:r>
            <a:r>
              <a:rPr lang="pt-PT" b="1" dirty="0" smtClean="0"/>
              <a:t>(…) </a:t>
            </a:r>
            <a:r>
              <a:rPr lang="pt-PT" b="1" dirty="0"/>
              <a:t>O testemunho de fé, que todo o cristão é chamado a oferecer, implica dizer como São Paulo: «Não que já o tenha alcançado ou já seja perfeito; </a:t>
            </a:r>
            <a:r>
              <a:rPr lang="pt-PT" b="1" dirty="0">
                <a:solidFill>
                  <a:srgbClr val="C00000"/>
                </a:solidFill>
              </a:rPr>
              <a:t>mas corro para ver se o alcanço, (…) lançando-me para o que vem à frente</a:t>
            </a:r>
            <a:r>
              <a:rPr lang="pt-PT" b="1" dirty="0"/>
              <a:t>» (</a:t>
            </a:r>
            <a:r>
              <a:rPr lang="pt-PT" b="1" i="1" dirty="0"/>
              <a:t>Fl</a:t>
            </a:r>
            <a:r>
              <a:rPr lang="pt-PT" b="1" dirty="0"/>
              <a:t> 3, </a:t>
            </a:r>
            <a:r>
              <a:rPr lang="pt-PT" b="1" dirty="0" smtClean="0"/>
              <a:t>12-13 – nº 121). </a:t>
            </a:r>
            <a:r>
              <a:rPr lang="pt-PT" b="1" dirty="0"/>
              <a:t/>
            </a:r>
            <a:br>
              <a:rPr lang="pt-PT" b="1" dirty="0"/>
            </a:b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30696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1" y="115911"/>
            <a:ext cx="4853703" cy="2292438"/>
          </a:xfrm>
        </p:spPr>
        <p:txBody>
          <a:bodyPr>
            <a:normAutofit/>
          </a:bodyPr>
          <a:lstStyle/>
          <a:p>
            <a:r>
              <a:rPr lang="pt-PT" sz="1400" b="1" dirty="0"/>
              <a:t>Quando o Evangelho se inculturou num povo, no seu processo de transmissão cultural também transmite a fé de maneira sempre nova; daí a importância da evangelização entendida como inculturação. </a:t>
            </a:r>
            <a:r>
              <a:rPr lang="pt-PT" sz="1400" b="1" dirty="0" smtClean="0"/>
              <a:t>(…) Aqui </a:t>
            </a:r>
            <a:r>
              <a:rPr lang="pt-PT" sz="1400" b="1" dirty="0"/>
              <a:t>ganha importância a </a:t>
            </a:r>
            <a:r>
              <a:rPr lang="pt-PT" sz="1400" b="1" dirty="0">
                <a:solidFill>
                  <a:srgbClr val="C00000"/>
                </a:solidFill>
              </a:rPr>
              <a:t>piedade popular</a:t>
            </a:r>
            <a:r>
              <a:rPr lang="pt-PT" sz="1400" b="1" dirty="0"/>
              <a:t>, verdadeira expressão da </a:t>
            </a:r>
            <a:r>
              <a:rPr lang="pt-PT" sz="1400" b="1" dirty="0" smtClean="0"/>
              <a:t>atividade </a:t>
            </a:r>
            <a:r>
              <a:rPr lang="pt-PT" sz="1400" b="1" dirty="0"/>
              <a:t>missionária espontânea do povo de Deus. Trata-se de uma realidade em permanente desenvolvimento, cujo protagonista é o Espírito </a:t>
            </a:r>
            <a:r>
              <a:rPr lang="pt-PT" sz="1400" b="1" dirty="0" smtClean="0"/>
              <a:t>Santo (nº 122). </a:t>
            </a:r>
            <a:endParaRPr lang="pt-PT" sz="1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7" y="1073746"/>
            <a:ext cx="7508816" cy="446400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162286" y="2498501"/>
            <a:ext cx="4776428" cy="3696237"/>
          </a:xfrm>
        </p:spPr>
        <p:txBody>
          <a:bodyPr/>
          <a:lstStyle/>
          <a:p>
            <a:r>
              <a:rPr lang="pt-PT" b="1" dirty="0"/>
              <a:t>É «uma maneira legítima de viver a fé, um modo de se sentir parte da Igreja e uma forma de ser missionários</a:t>
            </a:r>
            <a:r>
              <a:rPr lang="pt-PT" b="1" dirty="0" smtClean="0"/>
              <a:t>» (S. Tomás de Aquino, </a:t>
            </a:r>
            <a:r>
              <a:rPr lang="pt-PT" b="1" dirty="0" err="1" smtClean="0"/>
              <a:t>Summa</a:t>
            </a:r>
            <a:r>
              <a:rPr lang="pt-PT" b="1" dirty="0" smtClean="0"/>
              <a:t> </a:t>
            </a:r>
            <a:r>
              <a:rPr lang="pt-PT" b="1" dirty="0" err="1" smtClean="0"/>
              <a:t>Theologiae</a:t>
            </a:r>
            <a:r>
              <a:rPr lang="pt-PT" b="1" dirty="0" smtClean="0"/>
              <a:t> II-II, q.2,a.2); </a:t>
            </a:r>
            <a:r>
              <a:rPr lang="pt-PT" b="1" dirty="0"/>
              <a:t>comporta a graça da missionariedade, do sair de si e do peregrinar: «O caminhar juntos para os santuários e o participar em outras </a:t>
            </a:r>
            <a:r>
              <a:rPr lang="pt-PT" b="1" dirty="0">
                <a:solidFill>
                  <a:srgbClr val="C00000"/>
                </a:solidFill>
              </a:rPr>
              <a:t>manifestações da piedade popular</a:t>
            </a:r>
            <a:r>
              <a:rPr lang="pt-PT" b="1" dirty="0"/>
              <a:t>, levando também os filhos ou convidando a outras pessoas, </a:t>
            </a:r>
            <a:r>
              <a:rPr lang="pt-PT" b="1" dirty="0">
                <a:solidFill>
                  <a:srgbClr val="C00000"/>
                </a:solidFill>
              </a:rPr>
              <a:t>é em si mesmo um gesto evangelizador</a:t>
            </a:r>
            <a:r>
              <a:rPr lang="pt-PT" b="1" dirty="0" smtClean="0"/>
              <a:t>» (Documento de Aparecida, 264). </a:t>
            </a:r>
            <a:r>
              <a:rPr lang="pt-PT" b="1" dirty="0"/>
              <a:t>Não </a:t>
            </a:r>
            <a:r>
              <a:rPr lang="pt-PT" b="1" dirty="0" smtClean="0"/>
              <a:t>coartemos </a:t>
            </a:r>
            <a:r>
              <a:rPr lang="pt-PT" b="1" dirty="0"/>
              <a:t>nem pretendamos controlar esta força missionária! </a:t>
            </a:r>
            <a:r>
              <a:rPr lang="pt-PT" b="1" dirty="0" smtClean="0"/>
              <a:t>(nº 124)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97229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1981" y="286555"/>
            <a:ext cx="4660520" cy="2624070"/>
          </a:xfrm>
        </p:spPr>
        <p:txBody>
          <a:bodyPr>
            <a:normAutofit/>
          </a:bodyPr>
          <a:lstStyle/>
          <a:p>
            <a:r>
              <a:rPr lang="pt-PT" sz="1400" b="1" dirty="0"/>
              <a:t>Penso na fé firme das </a:t>
            </a:r>
            <a:r>
              <a:rPr lang="pt-PT" sz="1400" b="1" dirty="0">
                <a:solidFill>
                  <a:srgbClr val="C00000"/>
                </a:solidFill>
              </a:rPr>
              <a:t>mães</a:t>
            </a:r>
            <a:r>
              <a:rPr lang="pt-PT" sz="1400" b="1" dirty="0"/>
              <a:t> ao pé da cama do filho doente, </a:t>
            </a:r>
            <a:r>
              <a:rPr lang="pt-PT" sz="1400" b="1" dirty="0">
                <a:solidFill>
                  <a:srgbClr val="C00000"/>
                </a:solidFill>
              </a:rPr>
              <a:t>que se agarram a um terço </a:t>
            </a:r>
            <a:r>
              <a:rPr lang="pt-PT" sz="1400" b="1" dirty="0"/>
              <a:t>ainda que não saibam elencar os artigos do Credo; ou na carga imensa </a:t>
            </a:r>
            <a:r>
              <a:rPr lang="pt-PT" sz="1400" b="1" dirty="0" smtClean="0"/>
              <a:t>de </a:t>
            </a:r>
            <a:r>
              <a:rPr lang="pt-PT" sz="1400" b="1" dirty="0"/>
              <a:t>esperança contida numa </a:t>
            </a:r>
            <a:r>
              <a:rPr lang="pt-PT" sz="1400" b="1" dirty="0" smtClean="0">
                <a:solidFill>
                  <a:srgbClr val="C00000"/>
                </a:solidFill>
              </a:rPr>
              <a:t>vela que se acende</a:t>
            </a:r>
            <a:r>
              <a:rPr lang="pt-PT" sz="1400" b="1" dirty="0"/>
              <a:t>, numa casa humilde, para pedir ajuda a Maria, ou nos </a:t>
            </a:r>
            <a:r>
              <a:rPr lang="pt-PT" sz="1400" b="1" dirty="0">
                <a:solidFill>
                  <a:srgbClr val="C00000"/>
                </a:solidFill>
              </a:rPr>
              <a:t>olhares de profundo amor a Cristo </a:t>
            </a:r>
            <a:r>
              <a:rPr lang="pt-PT" sz="1400" b="1" dirty="0" smtClean="0">
                <a:solidFill>
                  <a:srgbClr val="C00000"/>
                </a:solidFill>
              </a:rPr>
              <a:t>crucificado</a:t>
            </a:r>
            <a:r>
              <a:rPr lang="pt-PT" sz="1400" b="1" dirty="0"/>
              <a:t>. </a:t>
            </a:r>
            <a:r>
              <a:rPr lang="pt-PT" sz="1400" b="1" dirty="0" smtClean="0"/>
              <a:t> (…) </a:t>
            </a:r>
            <a:r>
              <a:rPr lang="pt-PT" sz="1400" b="1" dirty="0"/>
              <a:t>são a manifestação duma vida teologal animada pela </a:t>
            </a:r>
            <a:r>
              <a:rPr lang="pt-PT" sz="1400" b="1" dirty="0" smtClean="0"/>
              <a:t>ação </a:t>
            </a:r>
            <a:r>
              <a:rPr lang="pt-PT" sz="1400" b="1" dirty="0"/>
              <a:t>do Espírito Santo, que foi derramado em nossos corações (cf. </a:t>
            </a:r>
            <a:r>
              <a:rPr lang="pt-PT" sz="1400" b="1" i="1" dirty="0"/>
              <a:t>Rm</a:t>
            </a:r>
            <a:r>
              <a:rPr lang="pt-PT" sz="1400" b="1" dirty="0"/>
              <a:t> 5, </a:t>
            </a:r>
            <a:r>
              <a:rPr lang="pt-PT" sz="1400" b="1" dirty="0" smtClean="0"/>
              <a:t>5 – nº 125).</a:t>
            </a:r>
            <a:endParaRPr lang="pt-PT" sz="1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6" y="227659"/>
            <a:ext cx="2008800" cy="3348000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981981" y="3072682"/>
            <a:ext cx="4660520" cy="2921718"/>
          </a:xfrm>
        </p:spPr>
        <p:txBody>
          <a:bodyPr>
            <a:normAutofit fontScale="92500" lnSpcReduction="10000"/>
          </a:bodyPr>
          <a:lstStyle/>
          <a:p>
            <a:r>
              <a:rPr lang="pt-PT" b="1" dirty="0"/>
              <a:t>As expressões da piedade popular têm muito que nos ensinar e, para quem as sabe ler, são um </a:t>
            </a:r>
            <a:r>
              <a:rPr lang="pt-PT" b="1" i="1" dirty="0"/>
              <a:t>lugar teológico</a:t>
            </a:r>
            <a:r>
              <a:rPr lang="pt-PT" b="1" dirty="0"/>
              <a:t> a que devemos prestar atenção particularmente na hora de pensar a nova </a:t>
            </a:r>
            <a:r>
              <a:rPr lang="pt-PT" b="1" dirty="0" smtClean="0"/>
              <a:t>evangelização (nº 126).</a:t>
            </a:r>
          </a:p>
          <a:p>
            <a:r>
              <a:rPr lang="pt-PT" b="1" dirty="0"/>
              <a:t>Hoje que a Igreja deseja viver uma profunda renovação missionária, há uma forma de pregação que nos compete a todos como tarefa diária: é cada um levar o Evangelho às pessoas com quem se </a:t>
            </a:r>
            <a:r>
              <a:rPr lang="pt-PT" b="1" dirty="0" smtClean="0"/>
              <a:t>encontra. (…) </a:t>
            </a:r>
            <a:r>
              <a:rPr lang="pt-PT" b="1" dirty="0"/>
              <a:t>É a pregação informal que se pode realizar durante uma </a:t>
            </a:r>
            <a:r>
              <a:rPr lang="pt-PT" b="1" dirty="0" smtClean="0"/>
              <a:t>conversa (nº 127).</a:t>
            </a:r>
            <a:r>
              <a:rPr lang="pt-PT" b="1" dirty="0"/>
              <a:t/>
            </a:r>
            <a:br>
              <a:rPr lang="pt-PT" b="1" dirty="0"/>
            </a:br>
            <a:r>
              <a:rPr lang="pt-PT" b="1" dirty="0" smtClean="0"/>
              <a:t> </a:t>
            </a:r>
            <a:endParaRPr lang="pt-PT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-1502" r="2987" b="2441"/>
          <a:stretch/>
        </p:blipFill>
        <p:spPr>
          <a:xfrm>
            <a:off x="3245489" y="-235985"/>
            <a:ext cx="2923462" cy="47160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r="1359"/>
          <a:stretch/>
        </p:blipFill>
        <p:spPr>
          <a:xfrm>
            <a:off x="271373" y="3492206"/>
            <a:ext cx="3492000" cy="3011755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320750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012" y="978797"/>
            <a:ext cx="5106988" cy="1880315"/>
          </a:xfrm>
        </p:spPr>
        <p:txBody>
          <a:bodyPr>
            <a:normAutofit fontScale="90000"/>
          </a:bodyPr>
          <a:lstStyle/>
          <a:p>
            <a:r>
              <a:rPr lang="pt-PT" sz="1400" b="1" dirty="0"/>
              <a:t>Nesta </a:t>
            </a:r>
            <a:r>
              <a:rPr lang="pt-PT" sz="1400" b="1" dirty="0" smtClean="0"/>
              <a:t>pregação (informal), </a:t>
            </a:r>
            <a:r>
              <a:rPr lang="pt-PT" sz="1400" b="1" dirty="0"/>
              <a:t>sempre </a:t>
            </a:r>
            <a:r>
              <a:rPr lang="pt-PT" sz="1400" b="1" dirty="0" smtClean="0"/>
              <a:t>respeitosa </a:t>
            </a:r>
            <a:r>
              <a:rPr lang="pt-PT" sz="1400" b="1" dirty="0"/>
              <a:t>e </a:t>
            </a:r>
            <a:r>
              <a:rPr lang="pt-PT" sz="1400" b="1" dirty="0" smtClean="0"/>
              <a:t>amável, </a:t>
            </a:r>
            <a:r>
              <a:rPr lang="pt-PT" sz="1400" b="1" dirty="0" smtClean="0">
                <a:solidFill>
                  <a:srgbClr val="C00000"/>
                </a:solidFill>
              </a:rPr>
              <a:t>o primeiro momento é um diálogo pessoal</a:t>
            </a:r>
            <a:r>
              <a:rPr lang="pt-PT" sz="1400" b="1" dirty="0" smtClean="0"/>
              <a:t>. (…) </a:t>
            </a:r>
            <a:r>
              <a:rPr lang="pt-PT" sz="1400" b="1" dirty="0"/>
              <a:t>Só depois desta conversa é que se pode apresentar-lhe </a:t>
            </a:r>
            <a:r>
              <a:rPr lang="pt-PT" sz="1400" b="1" dirty="0">
                <a:solidFill>
                  <a:srgbClr val="C00000"/>
                </a:solidFill>
              </a:rPr>
              <a:t>a Palavra</a:t>
            </a:r>
            <a:r>
              <a:rPr lang="pt-PT" sz="1400" b="1" dirty="0"/>
              <a:t>, seja pela leitura de algum versículo ou de modo narrativo, mas sempre recordando o anúncio fundamental: o amor pessoal de Deus que Se fez homem, entregou-Se a Si mesmo por nós e, vivo, oferece a sua salvação e a sua amizade. Se parecer prudente e houver condições, é bom que este encontro fraterno e missionário conclua com </a:t>
            </a:r>
            <a:r>
              <a:rPr lang="pt-PT" sz="1400" b="1" dirty="0">
                <a:solidFill>
                  <a:srgbClr val="C00000"/>
                </a:solidFill>
              </a:rPr>
              <a:t>uma breve oração </a:t>
            </a:r>
            <a:r>
              <a:rPr lang="pt-PT" sz="1400" b="1" dirty="0"/>
              <a:t>que se relacione com as preocupações que a pessoa </a:t>
            </a:r>
            <a:r>
              <a:rPr lang="pt-PT" sz="1400" b="1" dirty="0" smtClean="0"/>
              <a:t>manifestou</a:t>
            </a:r>
            <a:r>
              <a:rPr lang="pt-PT" sz="1400" b="1" dirty="0"/>
              <a:t> </a:t>
            </a:r>
            <a:r>
              <a:rPr lang="pt-PT" sz="1400" b="1" dirty="0" smtClean="0"/>
              <a:t> (nº 128).</a:t>
            </a:r>
            <a:endParaRPr lang="pt-PT" sz="1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8" y="1047663"/>
            <a:ext cx="6288000" cy="4716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085012" y="2995410"/>
            <a:ext cx="5106988" cy="3392511"/>
          </a:xfrm>
        </p:spPr>
        <p:txBody>
          <a:bodyPr/>
          <a:lstStyle/>
          <a:p>
            <a:r>
              <a:rPr lang="pt-PT" b="1" dirty="0" smtClean="0"/>
              <a:t>O anúncio evangélico (…) transmite-se </a:t>
            </a:r>
            <a:r>
              <a:rPr lang="pt-PT" b="1" dirty="0"/>
              <a:t>com formas tão diversas que seria impossível descrevê-las ou catalogá-las, e </a:t>
            </a:r>
            <a:r>
              <a:rPr lang="pt-PT" b="1" dirty="0" smtClean="0"/>
              <a:t>o seu </a:t>
            </a:r>
            <a:r>
              <a:rPr lang="pt-PT" b="1" dirty="0"/>
              <a:t>sujeito </a:t>
            </a:r>
            <a:r>
              <a:rPr lang="pt-PT" b="1" dirty="0" smtClean="0"/>
              <a:t>coletivo </a:t>
            </a:r>
            <a:r>
              <a:rPr lang="pt-PT" b="1" dirty="0"/>
              <a:t>é o povo de Deus com seus gestos e sinais </a:t>
            </a:r>
            <a:r>
              <a:rPr lang="pt-PT" b="1" dirty="0" smtClean="0"/>
              <a:t>inumeráveis (nº 129).</a:t>
            </a:r>
          </a:p>
          <a:p>
            <a:r>
              <a:rPr lang="pt-PT" b="1" dirty="0"/>
              <a:t>O Espírito Santo enriquece toda a Igreja evangelizadora também com diferentes carismas. São dons para renovar e edificar a Igreja. </a:t>
            </a:r>
            <a:r>
              <a:rPr lang="pt-PT" b="1" dirty="0" smtClean="0"/>
              <a:t>(…) </a:t>
            </a:r>
            <a:r>
              <a:rPr lang="pt-PT" b="1" dirty="0"/>
              <a:t>Um sinal claro da autenticidade dum carisma é a sua </a:t>
            </a:r>
            <a:r>
              <a:rPr lang="pt-PT" b="1" dirty="0" smtClean="0"/>
              <a:t>eclesialidade</a:t>
            </a:r>
            <a:r>
              <a:rPr lang="pt-PT" b="1" dirty="0"/>
              <a:t>, a sua capacidade de se integrar harmoniosamente na vida do povo santo de Deus para o bem de </a:t>
            </a:r>
            <a:r>
              <a:rPr lang="pt-PT" b="1" dirty="0" smtClean="0"/>
              <a:t>todos</a:t>
            </a:r>
            <a:r>
              <a:rPr lang="pt-PT" b="1" dirty="0"/>
              <a:t> </a:t>
            </a:r>
            <a:r>
              <a:rPr lang="pt-PT" b="1" dirty="0" smtClean="0"/>
              <a:t>(nº 130).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331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tor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987</TotalTime>
  <Words>2488</Words>
  <Application>Microsoft Office PowerPoint</Application>
  <PresentationFormat>Ecrã Panorâmico</PresentationFormat>
  <Paragraphs>60</Paragraphs>
  <Slides>19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Euphemia</vt:lpstr>
      <vt:lpstr>Wingdings 3</vt:lpstr>
      <vt:lpstr>Setor</vt:lpstr>
      <vt:lpstr>A ALEGRIA DO EVANGELHO </vt:lpstr>
      <vt:lpstr>«não pode haver verdadeira evangelização sem o anúncio explícito de Jesus como Senhor» e sem existir uma «primazia do anúncio de Jesus Cristo em qualquer trabalho de evangelização».</vt:lpstr>
      <vt:lpstr>A evangelização é dever da Igreja. Este sujeito da evangelização, porém, é mais do que uma instituição orgânica e hierárquica; é, antes de tudo, um povo que peregrina para Deus.</vt:lpstr>
      <vt:lpstr>«É sempre importante saber que a primeira palavra, a iniciativa verdadeira, a atividade verdadeira vem de Deus e só inserindo-nos nesta iniciativa divina… nos podemos tornar também – com Ele e n'Ele – evangelizadores» (nº 112; cf. Bento XVI, Sínodo dos Bispos, 8/10/12). </vt:lpstr>
      <vt:lpstr>Este Povo de Deus encarna-se nos povos da Terra, cada um dos quais tem a sua cultura própria. (…) A graça supõe a cultura, e o dom de Deus encarna-se na cultura de quem o recebe (nº 115). como podemos ver na história da Igreja, o cristianismo não dispõe de um único modelo cultural. (…) «a Igreja, assumindo os valores das diversas culturas, torna-se (…) a noiva que se adorna com suas joias (cf. Is 61, 10)». (nº 116; cf. J. P. II,  Ecclesia in africa, 61).   </vt:lpstr>
      <vt:lpstr>A nova evangelização deve implicar um novo protagonismo de cada um dos batizados. Esta convicção transforma-se num apelo dirigido a cada cristão (…)  Cada cristão é missionário na medida em que se encontrou com o amor de Deus em Cristo Jesus; não digamos mais que somos «discípulos» e «missionários», mas sempre que somos «discípulos missionários» (nº 120). </vt:lpstr>
      <vt:lpstr>Quando o Evangelho se inculturou num povo, no seu processo de transmissão cultural também transmite a fé de maneira sempre nova; daí a importância da evangelização entendida como inculturação. (…) Aqui ganha importância a piedade popular, verdadeira expressão da atividade missionária espontânea do povo de Deus. Trata-se de uma realidade em permanente desenvolvimento, cujo protagonista é o Espírito Santo (nº 122). </vt:lpstr>
      <vt:lpstr>Penso na fé firme das mães ao pé da cama do filho doente, que se agarram a um terço ainda que não saibam elencar os artigos do Credo; ou na carga imensa de esperança contida numa vela que se acende, numa casa humilde, para pedir ajuda a Maria, ou nos olhares de profundo amor a Cristo crucificado.  (…) são a manifestação duma vida teologal animada pela ação do Espírito Santo, que foi derramado em nossos corações (cf. Rm 5, 5 – nº 125).</vt:lpstr>
      <vt:lpstr>Nesta pregação (informal), sempre respeitosa e amável, o primeiro momento é um diálogo pessoal. (…) Só depois desta conversa é que se pode apresentar-lhe a Palavra, seja pela leitura de algum versículo ou de modo narrativo, mas sempre recordando o anúncio fundamental: o amor pessoal de Deus que Se fez homem, entregou-Se a Si mesmo por nós e, vivo, oferece a sua salvação e a sua amizade. Se parecer prudente e houver condições, é bom que este encontro fraterno e missionário conclua com uma breve oração que se relacione com as preocupações que a pessoa manifestou  (nº 128).</vt:lpstr>
      <vt:lpstr>Só o Espírito Santo pode suscitar a diversidade, a pluralidade, a multiplicidade e, ao mesmo tempo, realizar a unidade (nº 131). O anúncio às culturas implica também um anúncio às culturas profissionais, científicas e académicas. (…)  É aquilo que, uma vez assumido, não só é redimido, mas torna-se instrumento do Espírito para iluminar e renovar o mundo (nº 132). As universidades são um âmbito privilegiado para pensar e desenvolver este compromisso de evangelização de modo interdisciplinar e inclusivo. As escolas católicas, que sempre procuram conjugar a tarefa educacional com o anúncio explícito do Evangelho, constituem uma contribuição muito válida para a evangelização da cultura (nº 134).  </vt:lpstr>
      <vt:lpstr>A homilia é um retomar este diálogo que já está estabelecido entre o Senhor e o seu povo. Aquele que prega deve conhecer o coração da sua comunidade para identificar onde está vivo e ardente o desejo de Deus e também onde é que este diálogo de amor foi sufocado ou não pôde dar fruto (nº  137). A homilia (…) deve dar fervor e significado à celebração.  (…) Se a homilia se prolonga demasiado, lesa duas características da celebração litúrgica: a harmonia entre as suas partes e o seu ritmo. (…) Este mesmo contexto exige que a pregação oriente a assembleia, e também o pregador, para uma comunhão com Cristo na Eucaristia, que transforme a vida. Isto requer que a palavra do pregador não ocupe um lugar excessivo, para que o Senhor brilhe mais que o ministro (nº  138). </vt:lpstr>
      <vt:lpstr>Na homilia, a verdade anda de mãos dadas com a beleza e o bem (nº 142) . a preparação da pregação requer amor. Uma pessoa só dedica um tempo gratuito e sem pressa às coisas ou às pessoas que ama; e aqui trata-se de amar a Deus, que quis falar. A partir deste amor, uma pessoa pode deter-se todo o tempo que for necessário, com a atitude dum discípulo: «Fala, Senhor; o teu servo escuta» (1 Sam 3, 9 – nº  146). </vt:lpstr>
      <vt:lpstr>Quem quiser pregar, deve primeiro estar disposto a deixar-se tocar pela Palavra e fazê-la carne na sua vida concreta.  (…) Por tudo isto, antes de preparar concretamente o que vai dizer na pregação, o pregador tem que aceitar ser primeiro trespassado por essa Palavra que há-de trespassar os outros. (…) «As pessoas reclamam evangelizadores que lhes falem de um Deus que eles conheçam e lhes seja familiar como se eles vissem o invisível» (Paulo VI, Evangelii Nuntiandi, 76 – nº 150). </vt:lpstr>
      <vt:lpstr>* Lectio divina ou leitura orante da Bíblia (nº 152).  * Confrontar a própria vida com a mensagem. (nº 153). * pôr-se à escuta do povo, para descobrir aquilo que os fiéis precisam de ouvir (nº 154). * partir de algum facto para que a Palavra possa repercutir fortemente no seu apelo à conversão, à adoração, a atitudes concretas de fraternidade e serviço, etc. (nº 155). </vt:lpstr>
      <vt:lpstr>O mandato missionário do Senhor inclui o apelo ao crescimento da fé (nº 160) . Não seria correto que este apelo ao crescimento fosse interpretado, exclusiva ou prioritariamente, como formação doutrinal. (…) S. Paulo apresenta a vida cristã como um caminho de crescimento no amor: «O Senhor vos faça crescer e superabundar de caridade uns para com os outros e para com todos» (1 Ts 3, 12 – nº  161).</vt:lpstr>
      <vt:lpstr>A educação e a catequese estão ao serviço deste crescimento (nº 163). também na catequese tem um papel fundamental o primeiro anúncio ou querigma, que deve ocupar o centro da atividade evangelizadora e de toda a tentativa de renovação eclesial. O querigma é trinitário. É o fogo do Espírito que se dá sob a forma de línguas e nos faz crer em Jesus Cristo, que, com a sua morte e ressurreição, nos revela e comunica a misericórdia infinita do Pai (nº 164).  </vt:lpstr>
      <vt:lpstr>É bom que toda a catequese preste uma especial atenção à «via da beleza». Anunciar Cristo significa mostrar que crer n’Ele e segui-Lo não é algo apenas verdadeiro e justo, mas também belo, capaz de cumular a vida dum novo esplendor e duma alegria profunda, mesmo no meio das provações.</vt:lpstr>
      <vt:lpstr>Neste mundo, os ministros ordenados e os outros agentes de pastoral podem tornar presente a fragrância da presença solidária de Jesus e o seu olhar pessoal. A Igreja deverá iniciar os seus membros – sacerdotes, religiosos e leigos – nesta «arte do acompanhamento» (…) com um olhar respeitoso e cheio de compaixão, mas que ao mesmo tempo cure, liberte e anime a amadurecer na vida cristã (nº 169). </vt:lpstr>
      <vt:lpstr>Toda a evangelização está fundada sobre esta Palavra  (de deus) escutada, meditada, vivida, celebrada e testemunhada. A Sagrada Escritura é fonte da evangelização. Por isso, é preciso formar-se continuamente na escuta da Palavra. A Igreja não evangeliza, se não se deixa continuamente evangelizar. (…) a Palavra proclamada, viva e eficaz, prepara a receção do Sacramento e, no Sacramento, essa Palavra alcança a sua máxima eficácia (nº 174).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ALEGRIA DO EVANGELHO</dc:title>
  <dc:creator>Luísa Boléo</dc:creator>
  <cp:lastModifiedBy>Luísa Boléo</cp:lastModifiedBy>
  <cp:revision>82</cp:revision>
  <dcterms:created xsi:type="dcterms:W3CDTF">2014-12-15T00:33:33Z</dcterms:created>
  <dcterms:modified xsi:type="dcterms:W3CDTF">2015-03-09T01:23:30Z</dcterms:modified>
</cp:coreProperties>
</file>