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8"/>
  </p:notesMasterIdLst>
  <p:handoutMasterIdLst>
    <p:handoutMasterId r:id="rId29"/>
  </p:handoutMasterIdLst>
  <p:sldIdLst>
    <p:sldId id="257" r:id="rId3"/>
    <p:sldId id="258" r:id="rId4"/>
    <p:sldId id="267" r:id="rId5"/>
    <p:sldId id="264" r:id="rId6"/>
    <p:sldId id="269" r:id="rId7"/>
    <p:sldId id="277" r:id="rId8"/>
    <p:sldId id="262" r:id="rId9"/>
    <p:sldId id="278" r:id="rId10"/>
    <p:sldId id="280" r:id="rId11"/>
    <p:sldId id="276" r:id="rId12"/>
    <p:sldId id="279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5" r:id="rId24"/>
    <p:sldId id="292" r:id="rId25"/>
    <p:sldId id="293" r:id="rId26"/>
    <p:sldId id="294" r:id="rId27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2496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orient="horz" pos="1056">
          <p15:clr>
            <a:srgbClr val="A4A3A4"/>
          </p15:clr>
        </p15:guide>
        <p15:guide id="5" orient="horz" pos="3888">
          <p15:clr>
            <a:srgbClr val="A4A3A4"/>
          </p15:clr>
        </p15:guide>
        <p15:guide id="6" orient="horz" pos="240">
          <p15:clr>
            <a:srgbClr val="A4A3A4"/>
          </p15:clr>
        </p15:guide>
        <p15:guide id="7" pos="3839">
          <p15:clr>
            <a:srgbClr val="A4A3A4"/>
          </p15:clr>
        </p15:guide>
        <p15:guide id="8" pos="527">
          <p15:clr>
            <a:srgbClr val="A4A3A4"/>
          </p15:clr>
        </p15:guide>
        <p15:guide id="9" pos="815">
          <p15:clr>
            <a:srgbClr val="A4A3A4"/>
          </p15:clr>
        </p15:guide>
        <p15:guide id="10" pos="6863">
          <p15:clr>
            <a:srgbClr val="A4A3A4"/>
          </p15:clr>
        </p15:guide>
        <p15:guide id="11" pos="6143">
          <p15:clr>
            <a:srgbClr val="A4A3A4"/>
          </p15:clr>
        </p15:guide>
        <p15:guide id="12" pos="4703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999FF"/>
    <a:srgbClr val="CC3300"/>
    <a:srgbClr val="CC3399"/>
    <a:srgbClr val="850D7F"/>
    <a:srgbClr val="FC450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737" autoAdjust="0"/>
  </p:normalViewPr>
  <p:slideViewPr>
    <p:cSldViewPr>
      <p:cViewPr>
        <p:scale>
          <a:sx n="80" d="100"/>
          <a:sy n="80" d="100"/>
        </p:scale>
        <p:origin x="552" y="132"/>
      </p:cViewPr>
      <p:guideLst>
        <p:guide orient="horz" pos="2160"/>
        <p:guide orient="horz" pos="2496"/>
        <p:guide orient="horz" pos="2880"/>
        <p:guide orient="horz" pos="1056"/>
        <p:guide orient="horz" pos="3888"/>
        <p:guide orient="horz" pos="240"/>
        <p:guide pos="3839"/>
        <p:guide pos="527"/>
        <p:guide pos="815"/>
        <p:guide pos="6863"/>
        <p:guide pos="6143"/>
        <p:guide pos="470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1410" y="6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pt-PT"/>
              <a:pPr/>
              <a:t>15-09-2014</a:t>
            </a:fld>
            <a:endParaRPr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pt-PT"/>
              <a:pPr/>
              <a:t>15-09-2014</a:t>
            </a:fld>
            <a:endParaRPr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Clique para editar os estilos</a:t>
            </a:r>
          </a:p>
          <a:p>
            <a:pPr lvl="1"/>
            <a:r>
              <a:rPr/>
              <a:t>Segundo nível</a:t>
            </a:r>
          </a:p>
          <a:p>
            <a:pPr lvl="2"/>
            <a:r>
              <a:rPr/>
              <a:t>Terceiro nível</a:t>
            </a:r>
          </a:p>
          <a:p>
            <a:pPr lvl="3"/>
            <a:r>
              <a:rPr/>
              <a:t>Quarto nível</a:t>
            </a:r>
          </a:p>
          <a:p>
            <a:pPr lvl="4"/>
            <a:r>
              <a:rPr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2E61351F-DBB1-4664-ADA9-83BC7CB8848D}" type="slidenum">
              <a:rPr lang="en-US" sz="1200" b="0" i="0">
                <a:latin typeface="Euphemia"/>
                <a:ea typeface="+mn-ea"/>
                <a:cs typeface="+mn-cs"/>
              </a:rPr>
              <a:pPr algn="r" defTabSz="914400">
                <a:buNone/>
              </a:pPr>
              <a:t>3</a:t>
            </a:fld>
            <a:endParaRPr lang="en-US" sz="1200" b="0" i="0"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5883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A0D00EA6-0821-4AC5-933C-321AA6545349}" type="slidenum">
              <a:rPr lang="en-US" sz="1200" b="0" i="0">
                <a:latin typeface="Euphemia"/>
                <a:ea typeface="+mn-ea"/>
                <a:cs typeface="+mn-cs"/>
              </a:rPr>
              <a:pPr algn="r" defTabSz="914400">
                <a:buNone/>
              </a:pPr>
              <a:t>7</a:t>
            </a:fld>
            <a:endParaRPr lang="en-US" sz="1200" b="0" i="0"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0772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pt-PT" smtClean="0"/>
              <a:pPr/>
              <a:t>22</a:t>
            </a:fld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1026264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pt-PT" smtClean="0"/>
              <a:pPr/>
              <a:t>15-09-2014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=""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 dirty="0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pt-PT" smtClean="0"/>
              <a:pPr/>
              <a:t>15-09-2014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=""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 dirty="0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pt-PT" smtClean="0"/>
              <a:pPr/>
              <a:t>15-09-2014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=""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pt-PT" smtClean="0"/>
              <a:pPr/>
              <a:t>15-09-2014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=""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anchor="b"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pt-PT" smtClean="0"/>
              <a:t>Clique para editar o estilo</a:t>
            </a:r>
            <a:endParaRPr lang="pt-PT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pt-PT" smtClean="0"/>
              <a:pPr/>
              <a:t>15-09-2014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=""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 dirty="0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 dirty="0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pt-PT" smtClean="0"/>
              <a:pPr/>
              <a:t>15-09-2014</a:t>
            </a:fld>
            <a:endParaRPr 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=""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 dirty="0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 dirty="0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pt-PT" smtClean="0"/>
              <a:pPr/>
              <a:t>15-09-2014</a:t>
            </a:fld>
            <a:endParaRPr lang="pt-PT" dirty="0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=""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pt-PT" smtClean="0"/>
              <a:pPr/>
              <a:t>15-09-2014</a:t>
            </a:fld>
            <a:endParaRPr lang="pt-PT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=""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pt-PT" smtClean="0"/>
              <a:pPr/>
              <a:t>15-09-2014</a:t>
            </a:fld>
            <a:endParaRPr lang="pt-PT" dirty="0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=""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pt-PT" smtClean="0"/>
              <a:t>Clique para editar o estilo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pt-PT" smtClean="0"/>
              <a:pPr/>
              <a:t>15-09-2014</a:t>
            </a:fld>
            <a:endParaRPr 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=""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pt-PT" smtClean="0"/>
              <a:t>Clique para editar o estilo</a:t>
            </a:r>
            <a:endParaRPr lang="pt-PT" dirty="0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</p:spTree>
    <p:extLst>
      <p:ext uri="{BB962C8B-B14F-4D97-AF65-F5344CB8AC3E}">
        <p14:creationId xmlns=""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PT" dirty="0" smtClean="0"/>
              <a:t>Clique para editar o estilo</a:t>
            </a:r>
            <a:endParaRPr lang="pt-PT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dirty="0" smtClean="0"/>
              <a:t>Clique para editar os estilos</a:t>
            </a:r>
          </a:p>
          <a:p>
            <a:pPr lvl="1"/>
            <a:r>
              <a:rPr lang="pt-PT" dirty="0" smtClean="0"/>
              <a:t>Segundo nível</a:t>
            </a:r>
          </a:p>
          <a:p>
            <a:pPr lvl="2"/>
            <a:r>
              <a:rPr lang="pt-PT" dirty="0" smtClean="0"/>
              <a:t>Terceiro nível</a:t>
            </a:r>
          </a:p>
          <a:p>
            <a:pPr lvl="3"/>
            <a:r>
              <a:rPr lang="pt-PT" dirty="0" smtClean="0"/>
              <a:t>Quarto nível</a:t>
            </a:r>
          </a:p>
          <a:p>
            <a:pPr lvl="4"/>
            <a:r>
              <a:rPr lang="pt-PT" dirty="0" smtClean="0"/>
              <a:t>Quinto nível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3CD9712D-992A-4AB1-A5C2-575F75921AA2}" type="datetimeFigureOut">
              <a:rPr lang="pt-PT" smtClean="0"/>
              <a:pPr/>
              <a:t>15-09-2014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=""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37828" y="980728"/>
            <a:ext cx="10633246" cy="2798440"/>
          </a:xfrm>
        </p:spPr>
        <p:txBody>
          <a:bodyPr/>
          <a:lstStyle/>
          <a:p>
            <a:pPr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pt-PT" sz="6000" b="0" i="0" dirty="0" smtClean="0">
                <a:solidFill>
                  <a:srgbClr val="164B4F"/>
                </a:solidFill>
                <a:latin typeface="Euphemia"/>
                <a:ea typeface="+mj-ea"/>
                <a:cs typeface="+mj-cs"/>
              </a:rPr>
              <a:t>A ALEGRIA DO EVANGELHO</a:t>
            </a:r>
            <a:br>
              <a:rPr lang="pt-PT" sz="6000" b="0" i="0" dirty="0" smtClean="0">
                <a:solidFill>
                  <a:srgbClr val="164B4F"/>
                </a:solidFill>
                <a:latin typeface="Euphemia"/>
                <a:ea typeface="+mj-ea"/>
                <a:cs typeface="+mj-cs"/>
              </a:rPr>
            </a:br>
            <a:r>
              <a:rPr lang="pt-PT" sz="6000" b="0" i="0" dirty="0" smtClean="0">
                <a:solidFill>
                  <a:srgbClr val="164B4F"/>
                </a:solidFill>
                <a:latin typeface="Euphemia"/>
                <a:ea typeface="+mj-ea"/>
                <a:cs typeface="+mj-cs"/>
              </a:rPr>
              <a:t> </a:t>
            </a:r>
            <a:endParaRPr lang="pt-PT" sz="6000" b="0" i="0" dirty="0">
              <a:solidFill>
                <a:srgbClr val="164B4F"/>
              </a:solidFill>
              <a:latin typeface="Euphemia"/>
              <a:ea typeface="+mj-ea"/>
              <a:cs typeface="+mj-cs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73932" y="3645024"/>
            <a:ext cx="8626153" cy="2880320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pt-PT" sz="3600" dirty="0" smtClean="0">
                <a:solidFill>
                  <a:srgbClr val="164B4F"/>
                </a:solidFill>
              </a:rPr>
              <a:t>Exortação Apostólica </a:t>
            </a:r>
            <a:r>
              <a:rPr lang="pt-PT" sz="3600" dirty="0" err="1" smtClean="0">
                <a:solidFill>
                  <a:srgbClr val="164B4F"/>
                </a:solidFill>
              </a:rPr>
              <a:t>Evangelii</a:t>
            </a:r>
            <a:r>
              <a:rPr lang="pt-PT" sz="3600" dirty="0" smtClean="0">
                <a:solidFill>
                  <a:srgbClr val="164B4F"/>
                </a:solidFill>
              </a:rPr>
              <a:t> </a:t>
            </a:r>
            <a:r>
              <a:rPr lang="pt-PT" sz="3600" dirty="0" err="1" smtClean="0">
                <a:solidFill>
                  <a:srgbClr val="164B4F"/>
                </a:solidFill>
              </a:rPr>
              <a:t>Gaudium</a:t>
            </a:r>
            <a:endParaRPr lang="pt-PT" sz="3600" dirty="0" smtClean="0">
              <a:solidFill>
                <a:srgbClr val="164B4F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pt-PT" sz="3600" b="0" i="0" dirty="0" smtClean="0">
                <a:solidFill>
                  <a:srgbClr val="164B4F"/>
                </a:solidFill>
              </a:rPr>
              <a:t>Papa Francisco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PT" sz="3600" dirty="0" smtClean="0">
                <a:solidFill>
                  <a:srgbClr val="164B4F"/>
                </a:solidFill>
              </a:rPr>
              <a:t>24 de Novembro de 2013</a:t>
            </a:r>
          </a:p>
          <a:p>
            <a:pPr marL="0" indent="0" algn="ctr">
              <a:spcBef>
                <a:spcPts val="0"/>
              </a:spcBef>
              <a:buNone/>
            </a:pPr>
            <a:endParaRPr lang="pt-PT" sz="3600" b="0" i="0" dirty="0">
              <a:solidFill>
                <a:srgbClr val="164B4F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pt-PT" sz="3600" dirty="0" smtClean="0">
                <a:solidFill>
                  <a:srgbClr val="164B4F"/>
                </a:solidFill>
              </a:rPr>
              <a:t>I – Introdução e </a:t>
            </a:r>
            <a:r>
              <a:rPr lang="pt-PT" sz="3600" dirty="0" err="1" smtClean="0">
                <a:solidFill>
                  <a:srgbClr val="164B4F"/>
                </a:solidFill>
              </a:rPr>
              <a:t>cap.I</a:t>
            </a:r>
            <a:endParaRPr lang="pt-PT" sz="3600" dirty="0" smtClean="0">
              <a:solidFill>
                <a:srgbClr val="164B4F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pt-PT" sz="3600" i="1" dirty="0" smtClean="0">
                <a:solidFill>
                  <a:srgbClr val="164B4F"/>
                </a:solidFill>
              </a:rPr>
              <a:t>“A transformação missionária da Igreja” </a:t>
            </a:r>
          </a:p>
          <a:p>
            <a:pPr marL="0" indent="0" algn="ctr">
              <a:spcBef>
                <a:spcPts val="0"/>
              </a:spcBef>
              <a:buNone/>
            </a:pPr>
            <a:endParaRPr lang="pt-PT" sz="3600" b="0" i="0" dirty="0">
              <a:solidFill>
                <a:srgbClr val="164B4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477788" y="3140968"/>
            <a:ext cx="11233248" cy="3456384"/>
          </a:xfrm>
        </p:spPr>
        <p:txBody>
          <a:bodyPr>
            <a:normAutofit fontScale="9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PT" sz="3200" b="1" u="sng" dirty="0">
                <a:solidFill>
                  <a:srgbClr val="CC3300"/>
                </a:solidFill>
              </a:rPr>
              <a:t>A nova </a:t>
            </a:r>
            <a:r>
              <a:rPr lang="pt-PT" sz="3200" b="1" u="sng" dirty="0" smtClean="0">
                <a:solidFill>
                  <a:srgbClr val="CC3300"/>
                </a:solidFill>
              </a:rPr>
              <a:t>evangelização</a:t>
            </a:r>
            <a:r>
              <a:rPr lang="pt-PT" sz="3200" b="1" dirty="0" smtClean="0"/>
              <a:t/>
            </a:r>
            <a:br>
              <a:rPr lang="pt-PT" sz="3200" b="1" dirty="0" smtClean="0"/>
            </a:br>
            <a:r>
              <a:rPr lang="pt-PT" sz="3600" b="1" baseline="-25000" dirty="0" smtClean="0"/>
              <a:t>-</a:t>
            </a:r>
            <a:r>
              <a:rPr lang="pt-PT" sz="3600" b="1" dirty="0" smtClean="0"/>
              <a:t> </a:t>
            </a:r>
            <a:r>
              <a:rPr lang="pt-PT" sz="3200" b="1" dirty="0" smtClean="0"/>
              <a:t>Incendiar «os </a:t>
            </a:r>
            <a:r>
              <a:rPr lang="pt-PT" sz="3200" b="1" dirty="0"/>
              <a:t>corações dos fiéis </a:t>
            </a:r>
            <a:r>
              <a:rPr lang="pt-PT" sz="3200" b="1" dirty="0">
                <a:solidFill>
                  <a:srgbClr val="CC3300"/>
                </a:solidFill>
              </a:rPr>
              <a:t>que frequentam regularmente </a:t>
            </a:r>
            <a:r>
              <a:rPr lang="pt-PT" sz="3200" b="1" dirty="0"/>
              <a:t>a comunidade, reunindo-se no dia do Senhor, para se alimentarem da sua Palavra e do Pão de vida </a:t>
            </a:r>
            <a:r>
              <a:rPr lang="pt-PT" sz="3200" b="1" dirty="0" smtClean="0"/>
              <a:t>eterna».</a:t>
            </a:r>
            <a:br>
              <a:rPr lang="pt-PT" sz="3200" b="1" dirty="0" smtClean="0"/>
            </a:br>
            <a:r>
              <a:rPr lang="pt-PT" sz="3600" b="1" baseline="-25000" dirty="0" smtClean="0"/>
              <a:t>-</a:t>
            </a:r>
            <a:r>
              <a:rPr lang="pt-PT" sz="3600" b="1" dirty="0" smtClean="0"/>
              <a:t> </a:t>
            </a:r>
            <a:r>
              <a:rPr lang="pt-PT" sz="3200" b="1" dirty="0" smtClean="0"/>
              <a:t>Devem </a:t>
            </a:r>
            <a:r>
              <a:rPr lang="pt-PT" sz="3200" b="1" dirty="0"/>
              <a:t>ser incluídos também neste âmbito os fiéis que </a:t>
            </a:r>
            <a:r>
              <a:rPr lang="pt-PT" sz="3200" b="1" dirty="0">
                <a:solidFill>
                  <a:srgbClr val="CC3300"/>
                </a:solidFill>
              </a:rPr>
              <a:t>conservam uma fé católica intensa e sincera</a:t>
            </a:r>
            <a:r>
              <a:rPr lang="pt-PT" sz="3200" b="1" dirty="0"/>
              <a:t>, </a:t>
            </a:r>
            <a:r>
              <a:rPr lang="pt-PT" sz="3200" b="1" dirty="0" smtClean="0"/>
              <a:t>exprimindo-a </a:t>
            </a:r>
            <a:r>
              <a:rPr lang="pt-PT" sz="3200" b="1" dirty="0"/>
              <a:t>de diversos modos, </a:t>
            </a:r>
            <a:r>
              <a:rPr lang="pt-PT" sz="3200" b="1" dirty="0">
                <a:solidFill>
                  <a:srgbClr val="CC3300"/>
                </a:solidFill>
              </a:rPr>
              <a:t>embora não participem </a:t>
            </a:r>
            <a:r>
              <a:rPr lang="pt-PT" sz="3200" b="1" dirty="0"/>
              <a:t>frequentemente no culto. </a:t>
            </a:r>
            <a:r>
              <a:rPr lang="pt-PT" sz="3200" b="1" dirty="0" smtClean="0"/>
              <a:t/>
            </a:r>
            <a:br>
              <a:rPr lang="pt-PT" sz="3200" b="1" dirty="0" smtClean="0"/>
            </a:br>
            <a:r>
              <a:rPr lang="pt-PT" sz="3200" b="1" baseline="-25000" dirty="0" smtClean="0"/>
              <a:t>-</a:t>
            </a:r>
            <a:r>
              <a:rPr lang="pt-PT" sz="3200" b="1" dirty="0" smtClean="0"/>
              <a:t> Dirigir-se às</a:t>
            </a:r>
            <a:r>
              <a:rPr lang="pt-PT" sz="3200" b="1" baseline="-25000" dirty="0" smtClean="0"/>
              <a:t> </a:t>
            </a:r>
            <a:r>
              <a:rPr lang="pt-PT" sz="3200" b="1" dirty="0"/>
              <a:t>«</a:t>
            </a:r>
            <a:r>
              <a:rPr lang="pt-PT" sz="3200" b="1" i="1" dirty="0">
                <a:solidFill>
                  <a:srgbClr val="CC3300"/>
                </a:solidFill>
              </a:rPr>
              <a:t>pessoas </a:t>
            </a:r>
            <a:r>
              <a:rPr lang="pt-PT" sz="3200" b="1" i="1" dirty="0" err="1">
                <a:solidFill>
                  <a:srgbClr val="CC3300"/>
                </a:solidFill>
              </a:rPr>
              <a:t>batizadas</a:t>
            </a:r>
            <a:r>
              <a:rPr lang="pt-PT" sz="3200" b="1" i="1" dirty="0">
                <a:solidFill>
                  <a:srgbClr val="CC3300"/>
                </a:solidFill>
              </a:rPr>
              <a:t> que</a:t>
            </a:r>
            <a:r>
              <a:rPr lang="pt-PT" sz="3200" b="1" dirty="0">
                <a:solidFill>
                  <a:srgbClr val="CC3300"/>
                </a:solidFill>
              </a:rPr>
              <a:t>,</a:t>
            </a:r>
            <a:r>
              <a:rPr lang="pt-PT" sz="3200" b="1" dirty="0"/>
              <a:t> porém, </a:t>
            </a:r>
            <a:r>
              <a:rPr lang="pt-PT" sz="3200" b="1" i="1" dirty="0">
                <a:solidFill>
                  <a:srgbClr val="CC3300"/>
                </a:solidFill>
              </a:rPr>
              <a:t>não vivem </a:t>
            </a:r>
            <a:r>
              <a:rPr lang="pt-PT" sz="3200" b="1" i="1" dirty="0"/>
              <a:t>as exigências do </a:t>
            </a:r>
            <a:r>
              <a:rPr lang="pt-PT" sz="3200" b="1" i="1" dirty="0" err="1"/>
              <a:t>Batismo</a:t>
            </a:r>
            <a:r>
              <a:rPr lang="pt-PT" sz="3200" b="1" dirty="0" smtClean="0"/>
              <a:t>».</a:t>
            </a:r>
            <a:br>
              <a:rPr lang="pt-PT" sz="3200" b="1" dirty="0" smtClean="0"/>
            </a:br>
            <a:r>
              <a:rPr lang="pt-PT" sz="3200" b="1" baseline="-25000" dirty="0" smtClean="0"/>
              <a:t>-</a:t>
            </a:r>
            <a:r>
              <a:rPr lang="pt-PT" sz="3200" b="1" dirty="0" smtClean="0"/>
              <a:t> A </a:t>
            </a:r>
            <a:r>
              <a:rPr lang="pt-PT" sz="3200" b="1" dirty="0"/>
              <a:t>evangelização está essencialmente relacionada com a proclamação do Evangelho </a:t>
            </a:r>
            <a:r>
              <a:rPr lang="pt-PT" sz="3200" b="1" i="1" dirty="0">
                <a:solidFill>
                  <a:srgbClr val="CC3300"/>
                </a:solidFill>
              </a:rPr>
              <a:t>àqueles que não conhecem Jesus Cristo ou que sempre O recusaram</a:t>
            </a:r>
            <a:r>
              <a:rPr lang="pt-PT" sz="3200" b="1" dirty="0"/>
              <a:t>.</a:t>
            </a:r>
            <a:r>
              <a:rPr lang="pt-PT" sz="3200" dirty="0"/>
              <a:t> </a:t>
            </a:r>
            <a:r>
              <a:rPr lang="pt-PT" sz="2200" dirty="0" smtClean="0"/>
              <a:t>(nº 14)</a:t>
            </a:r>
            <a:r>
              <a:rPr lang="pt-PT" sz="2200" dirty="0"/>
              <a:t/>
            </a:r>
            <a:br>
              <a:rPr lang="pt-PT" sz="2200" dirty="0"/>
            </a:br>
            <a:r>
              <a:rPr lang="pt-PT" sz="3200" dirty="0"/>
              <a:t/>
            </a:r>
            <a:br>
              <a:rPr lang="pt-PT" sz="3200" dirty="0"/>
            </a:br>
            <a:endParaRPr lang="pt-PT" sz="3200" dirty="0"/>
          </a:p>
        </p:txBody>
      </p:sp>
    </p:spTree>
    <p:extLst>
      <p:ext uri="{BB962C8B-B14F-4D97-AF65-F5344CB8AC3E}">
        <p14:creationId xmlns="" xmlns:p14="http://schemas.microsoft.com/office/powerpoint/2010/main" val="1365343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6080621" y="654968"/>
            <a:ext cx="5630415" cy="3422104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000" dirty="0"/>
              <a:t>João Paulo II convidou-nos a reconhecer que «não se pode perder a tensão para o anúncio» àqueles que estão longe de Cristo, «porque esta é </a:t>
            </a:r>
            <a:r>
              <a:rPr lang="pt-PT" sz="2000" i="1" dirty="0"/>
              <a:t>a tarefa primária</a:t>
            </a:r>
            <a:r>
              <a:rPr lang="pt-PT" sz="2000" dirty="0"/>
              <a:t> da Igreja». </a:t>
            </a:r>
            <a:r>
              <a:rPr lang="pt-PT" sz="2000" dirty="0" smtClean="0"/>
              <a:t>(RM 34)</a:t>
            </a:r>
            <a:r>
              <a:rPr lang="pt-PT" sz="2000" dirty="0"/>
              <a:t> </a:t>
            </a:r>
            <a:r>
              <a:rPr lang="pt-PT" sz="2000" dirty="0" smtClean="0"/>
              <a:t/>
            </a:r>
            <a:br>
              <a:rPr lang="pt-PT" sz="2000" dirty="0" smtClean="0"/>
            </a:br>
            <a:r>
              <a:rPr lang="pt-PT" sz="2000" dirty="0"/>
              <a:t/>
            </a:r>
            <a:br>
              <a:rPr lang="pt-PT" sz="2000" dirty="0"/>
            </a:br>
            <a:r>
              <a:rPr lang="pt-PT" sz="2000" dirty="0"/>
              <a:t/>
            </a:r>
            <a:br>
              <a:rPr lang="pt-PT" sz="2000" dirty="0"/>
            </a:br>
            <a:r>
              <a:rPr lang="pt-PT" sz="2000" dirty="0" smtClean="0"/>
              <a:t>- Que </a:t>
            </a:r>
            <a:r>
              <a:rPr lang="pt-PT" sz="2000" dirty="0"/>
              <a:t>sucederia se tomássemos realmente a sério estas palavras? Simplesmente reconheceríamos que a acção missionária é </a:t>
            </a:r>
            <a:r>
              <a:rPr lang="pt-PT" sz="2000" i="1" dirty="0"/>
              <a:t>o paradigma de toda a obra da Igreja</a:t>
            </a:r>
            <a:r>
              <a:rPr lang="pt-PT" sz="2000" dirty="0"/>
              <a:t>. </a:t>
            </a:r>
          </a:p>
        </p:txBody>
      </p:sp>
      <p:pic>
        <p:nvPicPr>
          <p:cNvPr id="11" name="Marcador de Posição de Conteúdo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364" y="260648"/>
            <a:ext cx="4224000" cy="3168000"/>
          </a:xfrm>
        </p:spPr>
      </p:pic>
      <p:sp>
        <p:nvSpPr>
          <p:cNvPr id="10" name="Marcador de Posição do Texto 9"/>
          <p:cNvSpPr>
            <a:spLocks noGrp="1"/>
          </p:cNvSpPr>
          <p:nvPr>
            <p:ph type="body" sz="half" idx="2"/>
          </p:nvPr>
        </p:nvSpPr>
        <p:spPr>
          <a:xfrm>
            <a:off x="6080621" y="4293096"/>
            <a:ext cx="5558407" cy="2448272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000" dirty="0"/>
              <a:t>Esta tarefa continua a ser a fonte das maiores alegrias para a Igreja: «</a:t>
            </a:r>
            <a:r>
              <a:rPr lang="pt-PT" sz="2000" dirty="0">
                <a:solidFill>
                  <a:srgbClr val="FF0000"/>
                </a:solidFill>
              </a:rPr>
              <a:t>Haverá mais alegria no Céu </a:t>
            </a:r>
            <a:r>
              <a:rPr lang="pt-PT" sz="2000" dirty="0"/>
              <a:t>por um só pecador que se converte, do que por noventa e nove justos que não necessitam de conversão» (</a:t>
            </a:r>
            <a:r>
              <a:rPr lang="pt-PT" sz="2000" i="1" dirty="0"/>
              <a:t>Lc</a:t>
            </a:r>
            <a:r>
              <a:rPr lang="pt-PT" sz="2000" dirty="0"/>
              <a:t> 15, 7</a:t>
            </a:r>
            <a:r>
              <a:rPr lang="pt-PT" sz="2000" dirty="0" smtClean="0"/>
              <a:t>). </a:t>
            </a:r>
            <a:r>
              <a:rPr lang="pt-PT" dirty="0" smtClean="0"/>
              <a:t>(nº15)</a:t>
            </a:r>
            <a:endParaRPr lang="pt-PT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50" r="4408" b="14431"/>
          <a:stretch/>
        </p:blipFill>
        <p:spPr>
          <a:xfrm>
            <a:off x="1162366" y="3573016"/>
            <a:ext cx="4294865" cy="2736000"/>
          </a:xfrm>
          <a:prstGeom prst="rect">
            <a:avLst/>
          </a:prstGeom>
        </p:spPr>
      </p:pic>
      <p:sp>
        <p:nvSpPr>
          <p:cNvPr id="13" name="Rectângulo 12"/>
          <p:cNvSpPr/>
          <p:nvPr/>
        </p:nvSpPr>
        <p:spPr>
          <a:xfrm>
            <a:off x="2052551" y="6341258"/>
            <a:ext cx="243996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33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Costa do Marfim</a:t>
            </a:r>
            <a:endParaRPr lang="pt-PT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57633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4412" y="2492896"/>
            <a:ext cx="5976664" cy="2448272"/>
          </a:xfrm>
        </p:spPr>
        <p:txBody>
          <a:bodyPr>
            <a:normAutofit fontScale="90000"/>
          </a:bodyPr>
          <a:lstStyle/>
          <a:p>
            <a:r>
              <a:rPr lang="pt-PT" sz="4000" b="1" dirty="0"/>
              <a:t>Uma Igreja «em saída</a:t>
            </a:r>
            <a:r>
              <a:rPr lang="pt-PT" sz="4000" b="1" dirty="0" smtClean="0"/>
              <a:t>»</a:t>
            </a:r>
            <a:br>
              <a:rPr lang="pt-PT" sz="4000" b="1" dirty="0" smtClean="0"/>
            </a:br>
            <a:r>
              <a:rPr lang="pt-PT" sz="4000" b="1" dirty="0" smtClean="0"/>
              <a:t/>
            </a:r>
            <a:br>
              <a:rPr lang="pt-PT" sz="4000" b="1" dirty="0" smtClean="0"/>
            </a:br>
            <a:r>
              <a:rPr lang="pt-PT" sz="2700" dirty="0" smtClean="0"/>
              <a:t>_ «</a:t>
            </a:r>
            <a:r>
              <a:rPr lang="pt-PT" sz="2700" dirty="0"/>
              <a:t>Vai; Eu te envio» (</a:t>
            </a:r>
            <a:r>
              <a:rPr lang="pt-PT" sz="2700" i="1" dirty="0"/>
              <a:t>Ex</a:t>
            </a:r>
            <a:r>
              <a:rPr lang="pt-PT" sz="2700" dirty="0"/>
              <a:t> 3, 10</a:t>
            </a:r>
            <a:r>
              <a:rPr lang="pt-PT" sz="2700" dirty="0" smtClean="0"/>
              <a:t>)</a:t>
            </a:r>
            <a:r>
              <a:rPr lang="pt-PT" sz="2700" dirty="0"/>
              <a:t> 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sz="2700" dirty="0" smtClean="0"/>
              <a:t>_ «Irás aonde Eu te enviar» (</a:t>
            </a:r>
            <a:r>
              <a:rPr lang="pt-PT" sz="2700" i="1" dirty="0" smtClean="0"/>
              <a:t>Jr</a:t>
            </a:r>
            <a:r>
              <a:rPr lang="pt-PT" sz="2700" dirty="0" smtClean="0"/>
              <a:t> 1, 7)</a:t>
            </a:r>
            <a:br>
              <a:rPr lang="pt-PT" sz="2700" dirty="0" smtClean="0"/>
            </a:br>
            <a:r>
              <a:rPr lang="pt-PT" sz="2700" dirty="0" smtClean="0"/>
              <a:t/>
            </a:r>
            <a:br>
              <a:rPr lang="pt-PT" sz="2700" dirty="0" smtClean="0"/>
            </a:br>
            <a:r>
              <a:rPr lang="pt-PT" sz="2700" dirty="0" smtClean="0"/>
              <a:t>Hoje </a:t>
            </a:r>
            <a:r>
              <a:rPr lang="pt-PT" sz="2700" b="1" dirty="0"/>
              <a:t>todos somos chamados </a:t>
            </a:r>
            <a:r>
              <a:rPr lang="pt-PT" sz="2700" dirty="0"/>
              <a:t>a esta nova «saída» missionária. Cada cristão e cada comunidade há-de discernir qual é o caminho que o Senhor lhe </a:t>
            </a:r>
            <a:r>
              <a:rPr lang="pt-PT" sz="2700" dirty="0" smtClean="0"/>
              <a:t>pede.</a:t>
            </a:r>
            <a:br>
              <a:rPr lang="pt-PT" sz="2700" dirty="0" smtClean="0"/>
            </a:br>
            <a:r>
              <a:rPr lang="pt-PT" sz="2800" dirty="0">
                <a:solidFill>
                  <a:srgbClr val="FF0000"/>
                </a:solidFill>
              </a:rPr>
              <a:t>A alegria do Evangelho</a:t>
            </a:r>
            <a:r>
              <a:rPr lang="pt-PT" sz="2800" dirty="0"/>
              <a:t>, que enche a vida da comunidade dos discípulos, é uma </a:t>
            </a:r>
            <a:r>
              <a:rPr lang="pt-PT" sz="2800" dirty="0">
                <a:solidFill>
                  <a:srgbClr val="FF0000"/>
                </a:solidFill>
              </a:rPr>
              <a:t>alegria </a:t>
            </a:r>
            <a:r>
              <a:rPr lang="pt-PT" sz="2800" dirty="0" smtClean="0">
                <a:solidFill>
                  <a:srgbClr val="FF0000"/>
                </a:solidFill>
              </a:rPr>
              <a:t>missionária </a:t>
            </a:r>
            <a:r>
              <a:rPr lang="pt-PT" sz="2800" dirty="0"/>
              <a:t>(cf. </a:t>
            </a:r>
            <a:r>
              <a:rPr lang="pt-PT" sz="2800" i="1" dirty="0"/>
              <a:t>Lc</a:t>
            </a:r>
            <a:r>
              <a:rPr lang="pt-PT" sz="2800" dirty="0"/>
              <a:t> 10, 17</a:t>
            </a:r>
            <a:r>
              <a:rPr lang="pt-PT" sz="2800" dirty="0" smtClean="0"/>
              <a:t>).</a:t>
            </a:r>
            <a:r>
              <a:rPr lang="pt-PT" sz="2700" b="1" dirty="0" smtClean="0"/>
              <a:t/>
            </a:r>
            <a:br>
              <a:rPr lang="pt-PT" sz="2700" b="1" dirty="0" smtClean="0"/>
            </a:br>
            <a:endParaRPr lang="pt-PT" sz="2700" dirty="0"/>
          </a:p>
        </p:txBody>
      </p:sp>
      <p:pic>
        <p:nvPicPr>
          <p:cNvPr id="6" name="Marcador de Posição de Conteúdo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46" t="2321" r="1212" b="3459"/>
          <a:stretch/>
        </p:blipFill>
        <p:spPr>
          <a:xfrm>
            <a:off x="837828" y="116632"/>
            <a:ext cx="2817300" cy="3348000"/>
          </a:xfrm>
        </p:spPr>
      </p:pic>
      <p:sp>
        <p:nvSpPr>
          <p:cNvPr id="5" name="Marcador de Posição do Texto 4"/>
          <p:cNvSpPr>
            <a:spLocks noGrp="1"/>
          </p:cNvSpPr>
          <p:nvPr>
            <p:ph type="body" sz="half" idx="2"/>
          </p:nvPr>
        </p:nvSpPr>
        <p:spPr>
          <a:xfrm>
            <a:off x="6094412" y="4653136"/>
            <a:ext cx="5688632" cy="144016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400" b="1" dirty="0"/>
              <a:t>A Palavra possui, em si mesma, uma tal potencialidade, que não a podemos prever</a:t>
            </a:r>
            <a:r>
              <a:rPr lang="pt-PT" sz="2400" dirty="0" smtClean="0"/>
              <a:t>. (nº 20-22)</a:t>
            </a:r>
            <a:endParaRPr lang="pt-PT" sz="2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24" y="3717032"/>
            <a:ext cx="3770722" cy="25169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425232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86500" y="0"/>
            <a:ext cx="5184576" cy="393305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000" b="1" dirty="0" smtClean="0"/>
              <a:t>É </a:t>
            </a:r>
            <a:r>
              <a:rPr lang="pt-PT" sz="2000" b="1" dirty="0"/>
              <a:t>vital que hoje a Igreja saia para anunciar o Evangelho a todos</a:t>
            </a:r>
            <a:r>
              <a:rPr lang="pt-PT" sz="2000" dirty="0"/>
              <a:t>, em todos os lugares, em todas as ocasiões, sem demora, sem repugnâncias e sem medo. </a:t>
            </a:r>
            <a:r>
              <a:rPr lang="pt-PT" sz="2000" dirty="0" smtClean="0"/>
              <a:t/>
            </a:r>
            <a:br>
              <a:rPr lang="pt-PT" sz="2000" dirty="0" smtClean="0"/>
            </a:br>
            <a:r>
              <a:rPr lang="pt-PT" sz="2000" dirty="0" smtClean="0"/>
              <a:t>- A </a:t>
            </a:r>
            <a:r>
              <a:rPr lang="pt-PT" sz="2000" dirty="0">
                <a:solidFill>
                  <a:srgbClr val="FF0000"/>
                </a:solidFill>
              </a:rPr>
              <a:t>alegria do Evangelho </a:t>
            </a:r>
            <a:r>
              <a:rPr lang="pt-PT" sz="2000" dirty="0"/>
              <a:t>é para todo o povo, não se pode excluir </a:t>
            </a:r>
            <a:r>
              <a:rPr lang="pt-PT" sz="2000" dirty="0" smtClean="0"/>
              <a:t>ninguém. (nº 23)</a:t>
            </a:r>
            <a:br>
              <a:rPr lang="pt-PT" sz="2000" dirty="0" smtClean="0"/>
            </a:br>
            <a:r>
              <a:rPr lang="pt-PT" sz="2000" dirty="0" smtClean="0"/>
              <a:t>- A </a:t>
            </a:r>
            <a:r>
              <a:rPr lang="pt-PT" sz="2000" dirty="0"/>
              <a:t>Igreja «em saída» é a comunidade de discípulos missionários que «</a:t>
            </a:r>
            <a:r>
              <a:rPr lang="pt-PT" sz="2000" dirty="0" err="1"/>
              <a:t>primeireiam</a:t>
            </a:r>
            <a:r>
              <a:rPr lang="pt-PT" sz="2000" dirty="0"/>
              <a:t>», que se envolvem, que acompanham, que frutificam e festejam. </a:t>
            </a:r>
            <a:r>
              <a:rPr lang="pt-PT" sz="2000" i="1" dirty="0" err="1"/>
              <a:t>Primeireiam</a:t>
            </a:r>
            <a:r>
              <a:rPr lang="pt-PT" sz="2000" dirty="0"/>
              <a:t> – desculpai o neologismo </a:t>
            </a:r>
            <a:r>
              <a:rPr lang="pt-PT" sz="2000" dirty="0" smtClean="0"/>
              <a:t>– </a:t>
            </a:r>
            <a:r>
              <a:rPr lang="pt-PT" sz="2000" b="1" dirty="0" smtClean="0"/>
              <a:t>tomam </a:t>
            </a:r>
            <a:r>
              <a:rPr lang="pt-PT" sz="2000" b="1" dirty="0"/>
              <a:t>a iniciativa</a:t>
            </a:r>
            <a:r>
              <a:rPr lang="pt-PT" sz="2000" dirty="0"/>
              <a:t>!</a:t>
            </a: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03" r="2211"/>
          <a:stretch/>
        </p:blipFill>
        <p:spPr>
          <a:xfrm>
            <a:off x="549796" y="260648"/>
            <a:ext cx="2952000" cy="3883745"/>
          </a:xfrm>
        </p:spPr>
      </p:pic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886500" y="3861048"/>
            <a:ext cx="5256584" cy="2780928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b="1" dirty="0" smtClean="0"/>
              <a:t>Os </a:t>
            </a:r>
            <a:r>
              <a:rPr lang="pt-PT" b="1" dirty="0"/>
              <a:t>evangelizadores contraem assim o «cheiro de ovelha»</a:t>
            </a:r>
            <a:r>
              <a:rPr lang="pt-PT" dirty="0"/>
              <a:t>, e estas escutam a sua voz. Em seguida, a comunidade evangelizadora </a:t>
            </a:r>
            <a:r>
              <a:rPr lang="pt-PT" dirty="0" smtClean="0"/>
              <a:t>dispõe- -se </a:t>
            </a:r>
            <a:r>
              <a:rPr lang="pt-PT" dirty="0"/>
              <a:t>a «acompanhar». Acompanha a humanidade em todos os seus processos, por mais duros e demorados que </a:t>
            </a:r>
            <a:r>
              <a:rPr lang="pt-PT" dirty="0" smtClean="0"/>
              <a:t>sejam.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b="1" dirty="0" smtClean="0"/>
              <a:t>A </a:t>
            </a:r>
            <a:r>
              <a:rPr lang="pt-PT" b="1" dirty="0"/>
              <a:t>Igreja evangeliza e se evangeliza com a beleza da liturgia</a:t>
            </a:r>
            <a:r>
              <a:rPr lang="pt-PT" dirty="0"/>
              <a:t>, que é também celebração da actividade evangelizadora e fonte dum renovado impulso para se dar</a:t>
            </a:r>
            <a:r>
              <a:rPr lang="pt-PT" dirty="0" smtClean="0"/>
              <a:t>. </a:t>
            </a:r>
            <a:r>
              <a:rPr lang="pt-PT" sz="1600" dirty="0" smtClean="0"/>
              <a:t>(nº 24)</a:t>
            </a:r>
            <a:r>
              <a:rPr lang="pt-PT" sz="1600" dirty="0"/>
              <a:t/>
            </a:r>
            <a:br>
              <a:rPr lang="pt-PT" sz="1600" dirty="0"/>
            </a:br>
            <a:r>
              <a:rPr lang="pt-PT" dirty="0"/>
              <a:t/>
            </a:r>
            <a:br>
              <a:rPr lang="pt-PT" dirty="0"/>
            </a:br>
            <a:endParaRPr lang="pt-PT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18" r="4405" b="3926"/>
          <a:stretch/>
        </p:blipFill>
        <p:spPr>
          <a:xfrm>
            <a:off x="3790156" y="332655"/>
            <a:ext cx="2982848" cy="3816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72" y="4221088"/>
            <a:ext cx="3168000" cy="237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535458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06380" y="1628800"/>
            <a:ext cx="6264696" cy="2304256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000" dirty="0" smtClean="0"/>
              <a:t>Constituamo-nos </a:t>
            </a:r>
            <a:r>
              <a:rPr lang="pt-PT" sz="2000" dirty="0"/>
              <a:t>em «estado permanente de missão», em todas as regiões da terra</a:t>
            </a:r>
            <a:r>
              <a:rPr lang="pt-PT" sz="2000" dirty="0" smtClean="0"/>
              <a:t>. (nº 25)</a:t>
            </a:r>
            <a:br>
              <a:rPr lang="pt-PT" sz="2000" dirty="0" smtClean="0"/>
            </a:br>
            <a:r>
              <a:rPr lang="pt-PT" sz="2000" dirty="0" smtClean="0"/>
              <a:t>- </a:t>
            </a:r>
            <a:r>
              <a:rPr lang="pt-PT" sz="2000" b="1" dirty="0" smtClean="0"/>
              <a:t>Sonho </a:t>
            </a:r>
            <a:r>
              <a:rPr lang="pt-PT" sz="2000" b="1" dirty="0"/>
              <a:t>com uma opção missionária capaz de transformar </a:t>
            </a:r>
            <a:r>
              <a:rPr lang="pt-PT" sz="2000" b="1" dirty="0" smtClean="0"/>
              <a:t>tudo.</a:t>
            </a:r>
            <a:br>
              <a:rPr lang="pt-PT" sz="2000" b="1" dirty="0" smtClean="0"/>
            </a:br>
            <a:r>
              <a:rPr lang="pt-PT" sz="2000" dirty="0" smtClean="0"/>
              <a:t>- Que </a:t>
            </a:r>
            <a:r>
              <a:rPr lang="pt-PT" sz="2000" b="1" dirty="0"/>
              <a:t>a pastoral ordinária </a:t>
            </a:r>
            <a:r>
              <a:rPr lang="pt-PT" sz="2000" dirty="0"/>
              <a:t>em todas as suas instâncias seja mais comunicativa e aberta, que coloque os agentes pastorais em atitude constante de «saída</a:t>
            </a:r>
            <a:r>
              <a:rPr lang="pt-PT" sz="2000" dirty="0" smtClean="0"/>
              <a:t>». (nº 27)</a:t>
            </a:r>
            <a:br>
              <a:rPr lang="pt-PT" sz="2000" dirty="0" smtClean="0"/>
            </a:br>
            <a:r>
              <a:rPr lang="pt-PT" sz="2000" dirty="0" smtClean="0"/>
              <a:t>- </a:t>
            </a:r>
            <a:r>
              <a:rPr lang="pt-PT" sz="2000" b="1" dirty="0" smtClean="0"/>
              <a:t>A paróquia </a:t>
            </a:r>
            <a:r>
              <a:rPr lang="pt-PT" sz="2000" dirty="0" smtClean="0"/>
              <a:t>(…) continuará </a:t>
            </a:r>
            <a:r>
              <a:rPr lang="pt-PT" sz="2000" dirty="0"/>
              <a:t>a ser «a própria Igreja que vive no meio das casas dos seus filhos e das suas filhas». </a:t>
            </a:r>
            <a:r>
              <a:rPr lang="pt-PT" sz="2000" dirty="0" smtClean="0"/>
              <a:t>(nº 28)</a:t>
            </a:r>
            <a:endParaRPr lang="pt-PT" sz="2000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197868" y="4293096"/>
            <a:ext cx="10873208" cy="2376264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000" dirty="0"/>
              <a:t>Cada Igreja </a:t>
            </a:r>
            <a:r>
              <a:rPr lang="pt-PT" sz="2000" dirty="0" smtClean="0"/>
              <a:t>particular (…) está</a:t>
            </a:r>
            <a:r>
              <a:rPr lang="pt-PT" sz="2000" dirty="0"/>
              <a:t>, também ela, chamada à conversão missionária. Ela é o sujeito primário da </a:t>
            </a:r>
            <a:r>
              <a:rPr lang="pt-PT" sz="2000" dirty="0" smtClean="0"/>
              <a:t>evangelização. (nº 30)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000" b="1" dirty="0" smtClean="0"/>
              <a:t>O Bispo </a:t>
            </a:r>
            <a:r>
              <a:rPr lang="pt-PT" sz="2000" dirty="0" smtClean="0"/>
              <a:t>(…) às </a:t>
            </a:r>
            <a:r>
              <a:rPr lang="pt-PT" sz="2000" dirty="0"/>
              <a:t>vezes pôr-se-á à frente para indicar a estrada e sustentar a esperança do povo, outras vezes manter-se-á simplesmente no meio de todos com a sua proximidade simples e misericordiosa e, em certas circunstâncias, deverá caminhar atrás do povo, para ajudar aqueles que se atrasaram e sobretudo porque </a:t>
            </a:r>
            <a:r>
              <a:rPr lang="pt-PT" sz="2000" b="1" dirty="0"/>
              <a:t>o próprio rebanho possui o </a:t>
            </a:r>
            <a:r>
              <a:rPr lang="pt-PT" sz="2000" b="1" dirty="0" err="1" smtClean="0"/>
              <a:t>olfato</a:t>
            </a:r>
            <a:r>
              <a:rPr lang="pt-PT" sz="2000" b="1" dirty="0" smtClean="0"/>
              <a:t> </a:t>
            </a:r>
            <a:r>
              <a:rPr lang="pt-PT" sz="2000" b="1" dirty="0"/>
              <a:t>para encontrar novas estradas</a:t>
            </a:r>
            <a:r>
              <a:rPr lang="pt-PT" sz="2000" dirty="0"/>
              <a:t>. </a:t>
            </a:r>
            <a:r>
              <a:rPr lang="pt-PT" sz="2000" dirty="0" smtClean="0"/>
              <a:t>(nº 31)</a:t>
            </a:r>
            <a:endParaRPr lang="pt-PT" sz="2000" dirty="0"/>
          </a:p>
        </p:txBody>
      </p:sp>
      <p:pic>
        <p:nvPicPr>
          <p:cNvPr id="9" name="Marcador de Posição de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03" r="1162"/>
          <a:stretch/>
        </p:blipFill>
        <p:spPr>
          <a:xfrm>
            <a:off x="2277987" y="44624"/>
            <a:ext cx="2520000" cy="4233193"/>
          </a:xfrm>
        </p:spPr>
      </p:pic>
    </p:spTree>
    <p:extLst>
      <p:ext uri="{BB962C8B-B14F-4D97-AF65-F5344CB8AC3E}">
        <p14:creationId xmlns="" xmlns:p14="http://schemas.microsoft.com/office/powerpoint/2010/main" val="2355844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428" y="0"/>
            <a:ext cx="6048672" cy="4077072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400" dirty="0" smtClean="0"/>
              <a:t>Dado </a:t>
            </a:r>
            <a:r>
              <a:rPr lang="pt-PT" sz="2400" dirty="0"/>
              <a:t>que sou chamado a viver aquilo que peço aos outros, devo pensar também numa </a:t>
            </a:r>
            <a:r>
              <a:rPr lang="pt-PT" sz="2400" b="1" dirty="0"/>
              <a:t>conversão do papado</a:t>
            </a:r>
            <a:r>
              <a:rPr lang="pt-PT" sz="2400" dirty="0"/>
              <a:t>. </a:t>
            </a:r>
            <a:r>
              <a:rPr lang="pt-PT" sz="2400" dirty="0" smtClean="0"/>
              <a:t/>
            </a:r>
            <a:br>
              <a:rPr lang="pt-PT" sz="2400" dirty="0" smtClean="0"/>
            </a:br>
            <a:r>
              <a:rPr lang="pt-PT" sz="2400" dirty="0"/>
              <a:t>-</a:t>
            </a:r>
            <a:r>
              <a:rPr lang="pt-PT" sz="2400" dirty="0" smtClean="0"/>
              <a:t> Compete-me</a:t>
            </a:r>
            <a:r>
              <a:rPr lang="pt-PT" sz="2400" dirty="0"/>
              <a:t>, como Bispo de Roma, permanecer aberto às sugestões tendentes a um exercício do meu ministério que o torne </a:t>
            </a:r>
            <a:r>
              <a:rPr lang="pt-PT" sz="2400" b="1" dirty="0"/>
              <a:t>mais fiel ao significado que Jesus Cristo pretendeu dar-lhe e às necessidades actuais da evangelização</a:t>
            </a:r>
            <a:r>
              <a:rPr lang="pt-PT" sz="2400" dirty="0"/>
              <a:t>. </a:t>
            </a:r>
            <a:endParaRPr lang="pt-PT" sz="2400" b="1" dirty="0"/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35" t="4006" r="1866" b="2738"/>
          <a:stretch/>
        </p:blipFill>
        <p:spPr>
          <a:xfrm>
            <a:off x="549796" y="1506930"/>
            <a:ext cx="5832648" cy="3148197"/>
          </a:xfrm>
        </p:spPr>
      </p:pic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454452" y="4149080"/>
            <a:ext cx="5518349" cy="2448272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400" dirty="0"/>
              <a:t>O Papa João Paulo II pediu que o ajudassem a encontrar «uma forma de exercício do primado que, sem renunciar de modo algum ao que é essencial da sua missão, </a:t>
            </a:r>
            <a:r>
              <a:rPr lang="pt-PT" sz="2400" b="1" dirty="0"/>
              <a:t>se abra a uma situação nova».</a:t>
            </a:r>
            <a:endParaRPr lang="pt-PT" sz="2400" dirty="0"/>
          </a:p>
        </p:txBody>
      </p:sp>
      <p:sp>
        <p:nvSpPr>
          <p:cNvPr id="6" name="Rectângulo 5"/>
          <p:cNvSpPr/>
          <p:nvPr/>
        </p:nvSpPr>
        <p:spPr>
          <a:xfrm>
            <a:off x="549796" y="5068341"/>
            <a:ext cx="5832647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pt-PT" sz="2000" b="1" dirty="0"/>
              <a:t>Também o papado e as </a:t>
            </a:r>
            <a:r>
              <a:rPr lang="pt-PT" sz="2000" b="1" dirty="0" smtClean="0"/>
              <a:t>estruturas centrais da </a:t>
            </a:r>
            <a:r>
              <a:rPr lang="pt-PT" sz="2000" b="1" dirty="0"/>
              <a:t>Igreja universal </a:t>
            </a:r>
            <a:endParaRPr lang="pt-PT" sz="2000" b="1" dirty="0" smtClean="0"/>
          </a:p>
          <a:p>
            <a:pPr algn="ctr"/>
            <a:r>
              <a:rPr lang="pt-PT" sz="2000" b="1" dirty="0" smtClean="0"/>
              <a:t>precisam </a:t>
            </a:r>
            <a:r>
              <a:rPr lang="pt-PT" sz="2000" b="1" dirty="0"/>
              <a:t>de ouvir </a:t>
            </a:r>
            <a:r>
              <a:rPr lang="pt-PT" sz="2000" b="1" dirty="0" smtClean="0"/>
              <a:t>este </a:t>
            </a:r>
            <a:r>
              <a:rPr lang="pt-PT" sz="2000" b="1" dirty="0"/>
              <a:t>apelo a uma conversão pastoral</a:t>
            </a:r>
            <a:r>
              <a:rPr lang="pt-PT" sz="2400" b="1" dirty="0"/>
              <a:t>. </a:t>
            </a:r>
            <a:r>
              <a:rPr lang="pt-PT" dirty="0" smtClean="0"/>
              <a:t>(nº 32)</a:t>
            </a:r>
            <a:endParaRPr lang="pt-PT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71885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62364" y="116632"/>
            <a:ext cx="5846439" cy="3494112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400" b="1" dirty="0"/>
              <a:t>C</a:t>
            </a:r>
            <a:r>
              <a:rPr lang="pt-PT" sz="2400" b="1" dirty="0" smtClean="0"/>
              <a:t>olocar </a:t>
            </a:r>
            <a:r>
              <a:rPr lang="pt-PT" sz="2400" b="1" dirty="0"/>
              <a:t>tudo em chave </a:t>
            </a:r>
            <a:r>
              <a:rPr lang="pt-PT" sz="2400" b="1" dirty="0" smtClean="0"/>
              <a:t>missionária:</a:t>
            </a:r>
            <a:br>
              <a:rPr lang="pt-PT" sz="2400" b="1" dirty="0" smtClean="0"/>
            </a:br>
            <a:r>
              <a:rPr lang="pt-PT" sz="2400" dirty="0"/>
              <a:t>O problema maior ocorre quando a mensagem que anunciamos parece então identificada com tais </a:t>
            </a:r>
            <a:r>
              <a:rPr lang="pt-PT" sz="2400" b="1" dirty="0"/>
              <a:t>aspectos secundários</a:t>
            </a:r>
            <a:r>
              <a:rPr lang="pt-PT" sz="2400" dirty="0"/>
              <a:t>, que, apesar de serem relevantes, por si sozinhos </a:t>
            </a:r>
            <a:r>
              <a:rPr lang="pt-PT" sz="2400" b="1" dirty="0"/>
              <a:t>não manifestam o coração da mensagem de Jesus Cristo</a:t>
            </a:r>
            <a:r>
              <a:rPr lang="pt-PT" sz="2400" dirty="0"/>
              <a:t>. 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5518348" y="3789040"/>
            <a:ext cx="6062463" cy="2636912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400" dirty="0"/>
              <a:t>Portanto, convém ser realistas e não dar por suposto que os nossos interlocutores conhecem o horizonte completo daquilo que dizemos ou que eles podem relacionar o nosso discurso com </a:t>
            </a:r>
            <a:r>
              <a:rPr lang="pt-PT" sz="2400" b="1" dirty="0"/>
              <a:t>o núcleo essencial </a:t>
            </a:r>
            <a:r>
              <a:rPr lang="pt-PT" sz="2400" b="1" dirty="0" smtClean="0"/>
              <a:t> do </a:t>
            </a:r>
            <a:r>
              <a:rPr lang="pt-PT" sz="2400" b="1" dirty="0"/>
              <a:t>Evangelho </a:t>
            </a:r>
            <a:r>
              <a:rPr lang="pt-PT" sz="2400" dirty="0"/>
              <a:t>que lhe confere sentido, beleza e fascínio. (nº 34)</a:t>
            </a:r>
            <a:br>
              <a:rPr lang="pt-PT" sz="2400" dirty="0"/>
            </a:br>
            <a:endParaRPr lang="pt-PT" sz="2400" dirty="0"/>
          </a:p>
        </p:txBody>
      </p:sp>
      <p:pic>
        <p:nvPicPr>
          <p:cNvPr id="7" name="Marcador de Posição de Conteúdo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20" t="947"/>
          <a:stretch/>
        </p:blipFill>
        <p:spPr>
          <a:xfrm>
            <a:off x="1701924" y="945224"/>
            <a:ext cx="3383883" cy="4500000"/>
          </a:xfrm>
        </p:spPr>
      </p:pic>
    </p:spTree>
    <p:extLst>
      <p:ext uri="{BB962C8B-B14F-4D97-AF65-F5344CB8AC3E}">
        <p14:creationId xmlns="" xmlns:p14="http://schemas.microsoft.com/office/powerpoint/2010/main" val="886995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78588" y="1772816"/>
            <a:ext cx="4248472" cy="2520280"/>
          </a:xfrm>
        </p:spPr>
        <p:txBody>
          <a:bodyPr>
            <a:normAutofit fontScale="90000"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400" b="1" dirty="0"/>
              <a:t>O</a:t>
            </a:r>
            <a:r>
              <a:rPr lang="pt-PT" sz="2400" b="1" dirty="0" smtClean="0"/>
              <a:t> </a:t>
            </a:r>
            <a:r>
              <a:rPr lang="pt-PT" sz="2400" b="1" dirty="0"/>
              <a:t>coração do </a:t>
            </a:r>
            <a:r>
              <a:rPr lang="pt-PT" sz="2400" b="1" dirty="0" smtClean="0"/>
              <a:t>Evangelho</a:t>
            </a:r>
            <a:r>
              <a:rPr lang="pt-PT" sz="2400" dirty="0" smtClean="0"/>
              <a:t>: </a:t>
            </a:r>
            <a:br>
              <a:rPr lang="pt-PT" sz="2400" dirty="0" smtClean="0"/>
            </a:br>
            <a:r>
              <a:rPr lang="pt-PT" sz="2400" dirty="0" smtClean="0"/>
              <a:t>- </a:t>
            </a:r>
            <a:r>
              <a:rPr lang="pt-PT" sz="2400" b="1" i="1" dirty="0" smtClean="0"/>
              <a:t>A beleza </a:t>
            </a:r>
            <a:r>
              <a:rPr lang="pt-PT" sz="2400" b="1" i="1" dirty="0"/>
              <a:t>do amor salvífico de Deus manifestado em Jesus Cristo morto e </a:t>
            </a:r>
            <a:r>
              <a:rPr lang="pt-PT" sz="2400" b="1" i="1" dirty="0" smtClean="0"/>
              <a:t>ressuscitado.</a:t>
            </a:r>
            <a:br>
              <a:rPr lang="pt-PT" sz="2400" b="1" i="1" dirty="0" smtClean="0"/>
            </a:br>
            <a:r>
              <a:rPr lang="pt-PT" sz="2400" i="1" dirty="0" smtClean="0"/>
              <a:t>- </a:t>
            </a:r>
            <a:r>
              <a:rPr lang="pt-PT" sz="2400" dirty="0" smtClean="0"/>
              <a:t>Neste </a:t>
            </a:r>
            <a:r>
              <a:rPr lang="pt-PT" sz="2400" dirty="0"/>
              <a:t>sentido, o Concílio Vaticano II afirmou que «existe uma ordem ou </a:t>
            </a:r>
            <a:r>
              <a:rPr lang="pt-PT" sz="2400" b="1" dirty="0"/>
              <a:t>“hierarquia” das verdades </a:t>
            </a:r>
            <a:r>
              <a:rPr lang="pt-PT" sz="2400" dirty="0"/>
              <a:t>da doutrina católica, já que o nexo delas com o fundamento da fé cristã é diferente</a:t>
            </a:r>
            <a:r>
              <a:rPr lang="pt-PT" sz="2400" dirty="0" smtClean="0"/>
              <a:t>» (UR 11). (nº 36)</a:t>
            </a:r>
            <a:endParaRPr lang="pt-PT" sz="2400" dirty="0"/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71" t="703" r="3213" b="812"/>
          <a:stretch/>
        </p:blipFill>
        <p:spPr>
          <a:xfrm>
            <a:off x="333772" y="476672"/>
            <a:ext cx="3479471" cy="5403274"/>
          </a:xfrm>
        </p:spPr>
      </p:pic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3934172" y="4365104"/>
            <a:ext cx="8217305" cy="2016224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400" b="1" dirty="0" smtClean="0"/>
              <a:t>O </a:t>
            </a:r>
            <a:r>
              <a:rPr lang="pt-PT" sz="2400" b="1" dirty="0"/>
              <a:t>que conta é</a:t>
            </a:r>
            <a:r>
              <a:rPr lang="pt-PT" sz="2400" dirty="0"/>
              <a:t>, antes de mais nada, </a:t>
            </a:r>
            <a:r>
              <a:rPr lang="pt-PT" sz="2400" b="1" dirty="0"/>
              <a:t>«a fé que </a:t>
            </a:r>
            <a:r>
              <a:rPr lang="pt-PT" sz="2400" b="1" dirty="0" smtClean="0"/>
              <a:t>atua </a:t>
            </a:r>
            <a:r>
              <a:rPr lang="pt-PT" sz="2400" b="1" dirty="0"/>
              <a:t>pelo amor»</a:t>
            </a:r>
            <a:r>
              <a:rPr lang="pt-PT" sz="2400" dirty="0"/>
              <a:t> (</a:t>
            </a:r>
            <a:r>
              <a:rPr lang="pt-PT" sz="2400" i="1" dirty="0" smtClean="0"/>
              <a:t>Gl</a:t>
            </a:r>
            <a:r>
              <a:rPr lang="pt-PT" sz="2400" dirty="0" smtClean="0"/>
              <a:t> </a:t>
            </a:r>
            <a:r>
              <a:rPr lang="pt-PT" sz="2400" dirty="0"/>
              <a:t>5, 6).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400" dirty="0" smtClean="0"/>
              <a:t>As </a:t>
            </a:r>
            <a:r>
              <a:rPr lang="pt-PT" sz="2400" dirty="0"/>
              <a:t>obras de </a:t>
            </a:r>
            <a:r>
              <a:rPr lang="pt-PT" sz="2400" b="1" dirty="0"/>
              <a:t>amor ao próximo </a:t>
            </a:r>
            <a:r>
              <a:rPr lang="pt-PT" sz="2400" dirty="0"/>
              <a:t>são a manifestação externa mais perfeita da graça interior do </a:t>
            </a:r>
            <a:r>
              <a:rPr lang="pt-PT" sz="2400" dirty="0" smtClean="0"/>
              <a:t>Espírito. (nº 37)</a:t>
            </a:r>
            <a:endParaRPr lang="pt-PT" sz="24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12" t="4861" r="6648" b="5862"/>
          <a:stretch/>
        </p:blipFill>
        <p:spPr>
          <a:xfrm>
            <a:off x="4220240" y="260648"/>
            <a:ext cx="3386340" cy="414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651116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70476" y="1052736"/>
            <a:ext cx="4910335" cy="2558008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400" dirty="0"/>
              <a:t>As diversas linhas de pensamento filosófico, teológico e pastoral, se </a:t>
            </a:r>
            <a:r>
              <a:rPr lang="pt-PT" sz="2400" b="1" dirty="0"/>
              <a:t>se deixam harmonizar pelo Espírito no respeito e no amor, podem fazer crescer a Igreja</a:t>
            </a:r>
            <a:r>
              <a:rPr lang="pt-PT" sz="2400" dirty="0"/>
              <a:t>, enquanto ajudam a explicitar melhor o tesouro riquíssimo da Palavra. 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656685" y="4221088"/>
            <a:ext cx="5342383" cy="2016224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400" dirty="0"/>
              <a:t>T</a:t>
            </a:r>
            <a:r>
              <a:rPr lang="pt-PT" sz="2400" dirty="0" smtClean="0"/>
              <a:t>al </a:t>
            </a:r>
            <a:r>
              <a:rPr lang="pt-PT" sz="2400" dirty="0"/>
              <a:t>variedade ajuda a manifestar e desenvolver melhor os diversos aspectos da </a:t>
            </a:r>
            <a:r>
              <a:rPr lang="pt-PT" sz="2400" b="1" dirty="0"/>
              <a:t>riqueza inesgotável do Evangelho</a:t>
            </a:r>
            <a:r>
              <a:rPr lang="pt-PT" sz="2400" dirty="0" smtClean="0"/>
              <a:t>. (nº 40)</a:t>
            </a:r>
            <a:endParaRPr lang="pt-PT" sz="2400" dirty="0"/>
          </a:p>
          <a:p>
            <a:endParaRPr lang="pt-PT" sz="2400" dirty="0"/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88" y="188640"/>
            <a:ext cx="3589640" cy="3564000"/>
          </a:xfr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96" y="3249328"/>
            <a:ext cx="4264979" cy="3132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43329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9876" y="1308720"/>
            <a:ext cx="8458200" cy="3200400"/>
          </a:xfrm>
        </p:spPr>
        <p:txBody>
          <a:bodyPr>
            <a:normAutofit fontScale="90000"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400" dirty="0" smtClean="0"/>
              <a:t>No </a:t>
            </a:r>
            <a:r>
              <a:rPr lang="pt-PT" sz="2400" dirty="0"/>
              <a:t>depósito da doutrina cristã, «uma coisa é a </a:t>
            </a:r>
            <a:r>
              <a:rPr lang="pt-PT" sz="2400" b="1" dirty="0"/>
              <a:t>substância</a:t>
            </a:r>
            <a:r>
              <a:rPr lang="pt-PT" sz="2400" dirty="0"/>
              <a:t> (...) e outra é a </a:t>
            </a:r>
            <a:r>
              <a:rPr lang="pt-PT" sz="2400" b="1" dirty="0"/>
              <a:t>formulação</a:t>
            </a:r>
            <a:r>
              <a:rPr lang="pt-PT" sz="2400" dirty="0"/>
              <a:t> que a reveste</a:t>
            </a:r>
            <a:r>
              <a:rPr lang="pt-PT" sz="2400" dirty="0" smtClean="0"/>
              <a:t>» </a:t>
            </a:r>
            <a:r>
              <a:rPr lang="pt-PT" sz="1800" dirty="0" smtClean="0"/>
              <a:t>(João XXIII, Discurso na Inauguração do Concílio Vaticano II).</a:t>
            </a:r>
            <a:r>
              <a:rPr lang="pt-PT" sz="2400" dirty="0"/>
              <a:t/>
            </a:r>
            <a:br>
              <a:rPr lang="pt-PT" sz="2400" dirty="0"/>
            </a:br>
            <a:r>
              <a:rPr lang="pt-PT" sz="2400" dirty="0" smtClean="0"/>
              <a:t/>
            </a:r>
            <a:br>
              <a:rPr lang="pt-PT" sz="2400" dirty="0" smtClean="0"/>
            </a:br>
            <a:r>
              <a:rPr lang="pt-PT" sz="2400" dirty="0" smtClean="0"/>
              <a:t>- Por </a:t>
            </a:r>
            <a:r>
              <a:rPr lang="pt-PT" sz="2400" dirty="0"/>
              <a:t>vezes, mesmo ouvindo uma linguagem totalmente ortodoxa, </a:t>
            </a:r>
            <a:r>
              <a:rPr lang="pt-PT" sz="2400" b="1" dirty="0"/>
              <a:t>aquilo que os fiéis recebem</a:t>
            </a:r>
            <a:r>
              <a:rPr lang="pt-PT" sz="2400" dirty="0"/>
              <a:t>, devido à linguagem que eles mesmos utilizam e compreendem, </a:t>
            </a:r>
            <a:r>
              <a:rPr lang="pt-PT" sz="2400" b="1" dirty="0"/>
              <a:t>é algo que não corresponde ao verdadeiro Evangelho de Jesus Cristo</a:t>
            </a:r>
            <a:r>
              <a:rPr lang="pt-PT" sz="2400" dirty="0"/>
              <a:t>.</a:t>
            </a:r>
            <a:r>
              <a:rPr lang="pt-PT" sz="2400" dirty="0" smtClean="0"/>
              <a:t> (…)</a:t>
            </a:r>
            <a:br>
              <a:rPr lang="pt-PT" sz="2400" dirty="0" smtClean="0"/>
            </a:br>
            <a:r>
              <a:rPr lang="pt-PT" sz="2400" dirty="0" smtClean="0"/>
              <a:t>Este </a:t>
            </a:r>
            <a:r>
              <a:rPr lang="pt-PT" sz="2400" dirty="0"/>
              <a:t>é o risco mais grave</a:t>
            </a:r>
            <a:r>
              <a:rPr lang="pt-PT" sz="2400" dirty="0" smtClean="0"/>
              <a:t>. (…)</a:t>
            </a:r>
            <a:br>
              <a:rPr lang="pt-PT" sz="2400" dirty="0" smtClean="0"/>
            </a:br>
            <a:r>
              <a:rPr lang="pt-PT" sz="2400" dirty="0" smtClean="0"/>
              <a:t>- «</a:t>
            </a:r>
            <a:r>
              <a:rPr lang="pt-PT" sz="2400" b="1" dirty="0" smtClean="0"/>
              <a:t>A renovação das </a:t>
            </a:r>
            <a:r>
              <a:rPr lang="pt-PT" sz="2400" b="1" dirty="0"/>
              <a:t>formas de expressão torna-se necessária </a:t>
            </a:r>
            <a:r>
              <a:rPr lang="pt-PT" sz="2400" dirty="0"/>
              <a:t>para transmitir ao homem de hoje a mensagem evangélica no seu significado imutável</a:t>
            </a:r>
            <a:r>
              <a:rPr lang="pt-PT" sz="2400" dirty="0" smtClean="0"/>
              <a:t>» </a:t>
            </a:r>
            <a:r>
              <a:rPr lang="pt-PT" sz="2000" dirty="0" smtClean="0"/>
              <a:t>(Ut </a:t>
            </a:r>
            <a:r>
              <a:rPr lang="pt-PT" sz="2000" dirty="0" err="1" smtClean="0"/>
              <a:t>unum</a:t>
            </a:r>
            <a:r>
              <a:rPr lang="pt-PT" sz="2000" dirty="0" smtClean="0"/>
              <a:t> </a:t>
            </a:r>
            <a:r>
              <a:rPr lang="pt-PT" sz="2000" dirty="0" err="1" smtClean="0"/>
              <a:t>sint</a:t>
            </a:r>
            <a:r>
              <a:rPr lang="pt-PT" sz="2000" dirty="0" smtClean="0"/>
              <a:t>, 19). </a:t>
            </a:r>
            <a:r>
              <a:rPr lang="pt-PT" sz="2700" dirty="0" smtClean="0"/>
              <a:t>(nº 41)</a:t>
            </a:r>
            <a:r>
              <a:rPr lang="pt-PT" sz="2700" dirty="0"/>
              <a:t/>
            </a:r>
            <a:br>
              <a:rPr lang="pt-PT" sz="2700" dirty="0"/>
            </a:br>
            <a:r>
              <a:rPr lang="pt-PT" sz="2400" dirty="0" smtClean="0"/>
              <a:t> </a:t>
            </a:r>
            <a:endParaRPr lang="pt-PT" sz="2400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1197868" y="4509120"/>
            <a:ext cx="9001000" cy="1800200"/>
          </a:xfrm>
        </p:spPr>
        <p:txBody>
          <a:bodyPr>
            <a:normAutofit fontScale="92500"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dirty="0" smtClean="0"/>
              <a:t>A </a:t>
            </a:r>
            <a:r>
              <a:rPr lang="pt-PT" b="1" dirty="0"/>
              <a:t>fé </a:t>
            </a:r>
            <a:r>
              <a:rPr lang="pt-PT" dirty="0"/>
              <a:t>conserva sempre um aspecto de </a:t>
            </a:r>
            <a:r>
              <a:rPr lang="pt-PT" b="1" dirty="0" smtClean="0"/>
              <a:t>cruz,</a:t>
            </a:r>
            <a:r>
              <a:rPr lang="pt-PT" dirty="0" smtClean="0"/>
              <a:t> </a:t>
            </a:r>
            <a:r>
              <a:rPr lang="pt-PT" dirty="0"/>
              <a:t>certa obscuridade que não tira firmeza à sua adesão. </a:t>
            </a:r>
            <a:endParaRPr lang="pt-PT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dirty="0" smtClean="0"/>
              <a:t>Há </a:t>
            </a:r>
            <a:r>
              <a:rPr lang="pt-PT" dirty="0"/>
              <a:t>coisas que se compreendem e apreciam </a:t>
            </a:r>
            <a:r>
              <a:rPr lang="pt-PT" b="1" dirty="0"/>
              <a:t>só a partir desta adesão que é irmã do amor</a:t>
            </a:r>
            <a:r>
              <a:rPr lang="pt-PT" dirty="0"/>
              <a:t>, para além da clareza com que se possam compreender as razões e os argumentos. </a:t>
            </a:r>
            <a:r>
              <a:rPr lang="pt-PT" dirty="0" smtClean="0"/>
              <a:t>(nº 42)</a:t>
            </a:r>
            <a:endParaRPr lang="pt-PT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068" y="423127"/>
            <a:ext cx="2124000" cy="33659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042258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462565" y="1772816"/>
            <a:ext cx="4726260" cy="216024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400" b="1" dirty="0"/>
              <a:t>A </a:t>
            </a:r>
            <a:r>
              <a:rPr lang="pt-PT" sz="2400" b="1" dirty="0">
                <a:solidFill>
                  <a:srgbClr val="FF0000"/>
                </a:solidFill>
              </a:rPr>
              <a:t>ALEGRIA</a:t>
            </a:r>
            <a:r>
              <a:rPr lang="pt-PT" sz="2400" b="1" dirty="0"/>
              <a:t> DO EVANGELHO </a:t>
            </a:r>
            <a:r>
              <a:rPr lang="pt-PT" sz="2400" dirty="0"/>
              <a:t>enche o coração e a vida inteira daqueles que se encontram com Jesus. Quantos se deixam salvar por Ele são libertados do pecado, da tristeza, do vazio interior, do isolamento. </a:t>
            </a:r>
          </a:p>
        </p:txBody>
      </p:sp>
      <p:pic>
        <p:nvPicPr>
          <p:cNvPr id="7" name="Marcador de Posição da Imagem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25" r="27225"/>
          <a:stretch>
            <a:fillRect/>
          </a:stretch>
        </p:blipFill>
        <p:spPr/>
      </p:pic>
      <p:sp>
        <p:nvSpPr>
          <p:cNvPr id="6" name="Marcador de Posição do Texto 5"/>
          <p:cNvSpPr>
            <a:spLocks noGrp="1"/>
          </p:cNvSpPr>
          <p:nvPr>
            <p:ph type="body" sz="half" idx="2"/>
          </p:nvPr>
        </p:nvSpPr>
        <p:spPr>
          <a:xfrm>
            <a:off x="7770812" y="4221088"/>
            <a:ext cx="4300264" cy="1493912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pt-PT" sz="2800" b="1" dirty="0"/>
              <a:t>Com Jesus Cristo, renasce sem cessar a </a:t>
            </a:r>
            <a:r>
              <a:rPr lang="pt-PT" sz="2800" b="1" dirty="0">
                <a:solidFill>
                  <a:srgbClr val="FF0000"/>
                </a:solidFill>
              </a:rPr>
              <a:t>alegria</a:t>
            </a:r>
            <a:r>
              <a:rPr lang="pt-PT" sz="2800" b="1" dirty="0"/>
              <a:t>. </a:t>
            </a:r>
            <a:r>
              <a:rPr lang="pt-PT" b="1" dirty="0" smtClean="0"/>
              <a:t>(nº 1)</a:t>
            </a:r>
            <a:endParaRPr lang="pt-PT" sz="2800" b="1" dirty="0"/>
          </a:p>
        </p:txBody>
      </p:sp>
    </p:spTree>
    <p:extLst>
      <p:ext uri="{BB962C8B-B14F-4D97-AF65-F5344CB8AC3E}">
        <p14:creationId xmlns="" xmlns:p14="http://schemas.microsoft.com/office/powerpoint/2010/main" val="37317682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58508" y="332656"/>
            <a:ext cx="5040560" cy="3854152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400" dirty="0"/>
              <a:t>São Tomás de Aquino sublinhava que os </a:t>
            </a:r>
            <a:r>
              <a:rPr lang="pt-PT" sz="2400" b="1" dirty="0"/>
              <a:t>preceitos</a:t>
            </a:r>
            <a:r>
              <a:rPr lang="pt-PT" sz="2400" dirty="0"/>
              <a:t> </a:t>
            </a:r>
            <a:r>
              <a:rPr lang="pt-PT" sz="2400" b="1" dirty="0"/>
              <a:t>dados por Cristo </a:t>
            </a:r>
            <a:r>
              <a:rPr lang="pt-PT" sz="2400" dirty="0"/>
              <a:t>e pelos Apóstolos ao povo de Deus </a:t>
            </a:r>
            <a:r>
              <a:rPr lang="pt-PT" sz="2400" b="1" dirty="0"/>
              <a:t>«são pouquíssimos</a:t>
            </a:r>
            <a:r>
              <a:rPr lang="pt-PT" sz="2400" b="1" dirty="0" smtClean="0"/>
              <a:t>».</a:t>
            </a:r>
            <a:r>
              <a:rPr lang="pt-PT" sz="2400" b="1" dirty="0"/>
              <a:t> </a:t>
            </a:r>
            <a:r>
              <a:rPr lang="pt-PT" sz="2400" dirty="0" smtClean="0"/>
              <a:t/>
            </a:r>
            <a:br>
              <a:rPr lang="pt-PT" sz="2400" dirty="0" smtClean="0"/>
            </a:br>
            <a:r>
              <a:rPr lang="pt-PT" sz="2400" dirty="0" smtClean="0"/>
              <a:t>E</a:t>
            </a:r>
            <a:r>
              <a:rPr lang="pt-PT" sz="2400" dirty="0"/>
              <a:t>, citando Santo Agostinho, observava que os preceitos adicionados posteriormente pela Igreja se devem exigir com moderação, </a:t>
            </a:r>
            <a:r>
              <a:rPr lang="pt-PT" sz="2400" b="1" dirty="0"/>
              <a:t>«para não tornar </a:t>
            </a:r>
            <a:endParaRPr lang="pt-PT" sz="2400" dirty="0"/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34" y="729328"/>
            <a:ext cx="1946834" cy="5652000"/>
          </a:xfrm>
        </p:spPr>
      </p:pic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7318548" y="4149080"/>
            <a:ext cx="4392488" cy="2592288"/>
          </a:xfrm>
        </p:spPr>
        <p:txBody>
          <a:bodyPr>
            <a:normAutofit/>
          </a:bodyPr>
          <a:lstStyle/>
          <a:p>
            <a:r>
              <a:rPr lang="pt-PT" sz="2400" b="1" dirty="0" smtClean="0"/>
              <a:t>pesada </a:t>
            </a:r>
            <a:r>
              <a:rPr lang="pt-PT" sz="2400" b="1" dirty="0"/>
              <a:t>a vida aos fiéis» </a:t>
            </a:r>
            <a:r>
              <a:rPr lang="pt-PT" sz="2400" dirty="0"/>
              <a:t>nem transformar a nossa religião numa escravidão, quando </a:t>
            </a:r>
            <a:r>
              <a:rPr lang="pt-PT" sz="2400" b="1" dirty="0"/>
              <a:t>«a misericórdia de Deus quis que fosse livre»</a:t>
            </a:r>
            <a:r>
              <a:rPr lang="pt-PT" sz="2400" dirty="0"/>
              <a:t>. </a:t>
            </a:r>
            <a:r>
              <a:rPr lang="pt-PT" sz="2400" dirty="0" smtClean="0"/>
              <a:t>(nº 43)</a:t>
            </a:r>
            <a:endParaRPr lang="pt-PT" sz="24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172" y="742950"/>
            <a:ext cx="2664000" cy="4695300"/>
          </a:xfrm>
          <a:prstGeom prst="rect">
            <a:avLst/>
          </a:prstGeom>
        </p:spPr>
      </p:pic>
      <p:sp>
        <p:nvSpPr>
          <p:cNvPr id="7" name="Rectângulo 6"/>
          <p:cNvSpPr/>
          <p:nvPr/>
        </p:nvSpPr>
        <p:spPr>
          <a:xfrm>
            <a:off x="4172959" y="5550331"/>
            <a:ext cx="22275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pt-PT" sz="2400" b="1" cap="none" spc="0" dirty="0" smtClean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S.to Agostinho</a:t>
            </a:r>
          </a:p>
          <a:p>
            <a:pPr algn="ctr"/>
            <a:r>
              <a:rPr lang="pt-PT" sz="2400" b="1" cap="none" spc="0" dirty="0" smtClean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séc. IV-V</a:t>
            </a:r>
            <a:endParaRPr lang="pt-PT" sz="2400" b="1" cap="none" spc="0" dirty="0">
              <a:ln>
                <a:prstDash val="solid"/>
              </a:ln>
              <a:solidFill>
                <a:srgbClr val="7030A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8" name="Rectângulo 7"/>
          <p:cNvSpPr/>
          <p:nvPr/>
        </p:nvSpPr>
        <p:spPr>
          <a:xfrm>
            <a:off x="506036" y="6351711"/>
            <a:ext cx="299768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pt-PT" sz="2400" b="1" dirty="0" smtClean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S. Tomás – séc. XIII</a:t>
            </a:r>
            <a:endParaRPr lang="pt-PT" sz="2400" b="1" dirty="0">
              <a:ln>
                <a:prstDash val="solid"/>
              </a:ln>
              <a:solidFill>
                <a:srgbClr val="7030A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99197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90356" y="1124744"/>
            <a:ext cx="6598469" cy="3384376"/>
          </a:xfrm>
        </p:spPr>
        <p:txBody>
          <a:bodyPr>
            <a:normAutofit fontScale="90000"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400" dirty="0"/>
              <a:t>É</a:t>
            </a:r>
            <a:r>
              <a:rPr lang="pt-PT" sz="2400" dirty="0" smtClean="0"/>
              <a:t> </a:t>
            </a:r>
            <a:r>
              <a:rPr lang="pt-PT" sz="2400" dirty="0"/>
              <a:t>preciso </a:t>
            </a:r>
            <a:r>
              <a:rPr lang="pt-PT" sz="2400" b="1" dirty="0"/>
              <a:t>acompanhar, com misericórdia e paciência,</a:t>
            </a:r>
            <a:r>
              <a:rPr lang="pt-PT" sz="2400" dirty="0"/>
              <a:t> as possíveis etapas de crescimento das pessoas, que se vão construindo dia após dia. </a:t>
            </a:r>
            <a:r>
              <a:rPr lang="pt-PT" sz="2400" dirty="0" smtClean="0"/>
              <a:t/>
            </a:r>
            <a:br>
              <a:rPr lang="pt-PT" sz="2400" dirty="0" smtClean="0"/>
            </a:br>
            <a:r>
              <a:rPr lang="pt-PT" sz="2400" dirty="0" smtClean="0"/>
              <a:t>- O </a:t>
            </a:r>
            <a:r>
              <a:rPr lang="pt-PT" sz="2400" b="1" dirty="0"/>
              <a:t>confessionário </a:t>
            </a:r>
            <a:r>
              <a:rPr lang="pt-PT" sz="2400" dirty="0" smtClean="0"/>
              <a:t>deve ser </a:t>
            </a:r>
            <a:r>
              <a:rPr lang="pt-PT" sz="2400" dirty="0"/>
              <a:t>o </a:t>
            </a:r>
            <a:r>
              <a:rPr lang="pt-PT" sz="2400" b="1" dirty="0"/>
              <a:t>lugar da misericórdia do Senhor </a:t>
            </a:r>
            <a:r>
              <a:rPr lang="pt-PT" sz="2400" dirty="0"/>
              <a:t>que nos incentiva a praticar o bem possível. </a:t>
            </a:r>
            <a:r>
              <a:rPr lang="pt-PT" sz="2400" dirty="0" smtClean="0"/>
              <a:t/>
            </a:r>
            <a:br>
              <a:rPr lang="pt-PT" sz="2400" dirty="0" smtClean="0"/>
            </a:br>
            <a:r>
              <a:rPr lang="pt-PT" sz="2400" dirty="0" smtClean="0"/>
              <a:t>- </a:t>
            </a:r>
            <a:r>
              <a:rPr lang="pt-PT" sz="2400" dirty="0"/>
              <a:t>Um </a:t>
            </a:r>
            <a:r>
              <a:rPr lang="pt-PT" sz="2400" b="1" dirty="0"/>
              <a:t>pequeno passo</a:t>
            </a:r>
            <a:r>
              <a:rPr lang="pt-PT" sz="2400" dirty="0"/>
              <a:t>, no meio de grandes limitações humanas, pode ser mais agradável a Deus do que a vida externamente correcta de quem transcorre os seus dias sem enfrentar sérias dificuldades. </a:t>
            </a:r>
            <a:r>
              <a:rPr lang="pt-PT" sz="2400" dirty="0" smtClean="0"/>
              <a:t> </a:t>
            </a:r>
            <a:endParaRPr lang="pt-PT" sz="2400" dirty="0"/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2" y="1161248"/>
            <a:ext cx="4500786" cy="4716000"/>
          </a:xfrm>
        </p:spPr>
      </p:pic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5878388" y="4509120"/>
            <a:ext cx="6192688" cy="216024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400" b="1" dirty="0"/>
              <a:t>A todos deve chegar a consolação e o estímulo do amor salvífico de Deus</a:t>
            </a:r>
            <a:r>
              <a:rPr lang="pt-PT" sz="2400" dirty="0"/>
              <a:t>, que opera misteriosamente em cada pessoa, para além dos seus defeitos e das suas quedas</a:t>
            </a:r>
            <a:r>
              <a:rPr lang="pt-PT" sz="2400" dirty="0" smtClean="0"/>
              <a:t>. </a:t>
            </a:r>
            <a:r>
              <a:rPr lang="pt-PT" sz="2000" dirty="0" smtClean="0"/>
              <a:t>(nº 44)</a:t>
            </a:r>
            <a:r>
              <a:rPr lang="pt-PT" sz="2000" dirty="0"/>
              <a:t/>
            </a:r>
            <a:br>
              <a:rPr lang="pt-PT" sz="2000" dirty="0"/>
            </a:br>
            <a:endParaRPr lang="pt-PT" sz="2000" dirty="0"/>
          </a:p>
        </p:txBody>
      </p:sp>
    </p:spTree>
    <p:extLst>
      <p:ext uri="{BB962C8B-B14F-4D97-AF65-F5344CB8AC3E}">
        <p14:creationId xmlns="" xmlns:p14="http://schemas.microsoft.com/office/powerpoint/2010/main" val="40844831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18548" y="620688"/>
            <a:ext cx="4608512" cy="4320480"/>
          </a:xfrm>
        </p:spPr>
        <p:txBody>
          <a:bodyPr>
            <a:normAutofit fontScale="90000"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400" dirty="0"/>
              <a:t>A Igreja «em saída» é </a:t>
            </a:r>
            <a:r>
              <a:rPr lang="pt-PT" sz="2400" b="1" dirty="0" smtClean="0"/>
              <a:t>uma Igreja com as portas abertas</a:t>
            </a:r>
            <a:r>
              <a:rPr lang="pt-PT" sz="2400" dirty="0" smtClean="0"/>
              <a:t>.</a:t>
            </a:r>
            <a:r>
              <a:rPr lang="pt-PT" sz="2400" dirty="0"/>
              <a:t> </a:t>
            </a:r>
            <a:r>
              <a:rPr lang="pt-PT" sz="2400" dirty="0" smtClean="0"/>
              <a:t/>
            </a:r>
            <a:br>
              <a:rPr lang="pt-PT" sz="2400" dirty="0" smtClean="0"/>
            </a:br>
            <a:r>
              <a:rPr lang="pt-PT" sz="2400" dirty="0" smtClean="0"/>
              <a:t>- Sair </a:t>
            </a:r>
            <a:r>
              <a:rPr lang="pt-PT" sz="2400" dirty="0"/>
              <a:t>em direcção aos outros para chegar às periferias humanas não significa correr pelo mundo sem direcção nem sentido. </a:t>
            </a:r>
            <a:r>
              <a:rPr lang="pt-PT" sz="2400" dirty="0" smtClean="0"/>
              <a:t/>
            </a:r>
            <a:br>
              <a:rPr lang="pt-PT" sz="2400" dirty="0" smtClean="0"/>
            </a:br>
            <a:r>
              <a:rPr lang="pt-PT" sz="2400" dirty="0" smtClean="0"/>
              <a:t>- Muitas </a:t>
            </a:r>
            <a:r>
              <a:rPr lang="pt-PT" sz="2400" dirty="0"/>
              <a:t>vezes é melhor diminuir o ritmo, pôr de parte a ansiedade para </a:t>
            </a:r>
            <a:r>
              <a:rPr lang="pt-PT" sz="2400" b="1" dirty="0"/>
              <a:t>olhar nos olhos </a:t>
            </a:r>
            <a:r>
              <a:rPr lang="pt-PT" sz="2400" dirty="0"/>
              <a:t>e </a:t>
            </a:r>
            <a:r>
              <a:rPr lang="pt-PT" sz="2400" b="1" dirty="0"/>
              <a:t>escutar</a:t>
            </a:r>
            <a:r>
              <a:rPr lang="pt-PT" sz="2400" dirty="0"/>
              <a:t>, ou renunciar às urgências para </a:t>
            </a:r>
            <a:r>
              <a:rPr lang="pt-PT" sz="2400" b="1" dirty="0"/>
              <a:t>acompanhar quem ficou caído à beira do caminho</a:t>
            </a:r>
            <a:r>
              <a:rPr lang="pt-PT" sz="2400" dirty="0"/>
              <a:t>.</a:t>
            </a:r>
            <a:r>
              <a:rPr lang="pt-PT" sz="2400" dirty="0" smtClean="0"/>
              <a:t> </a:t>
            </a:r>
            <a:endParaRPr lang="pt-PT" sz="2400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7390557" y="4929336"/>
            <a:ext cx="4608511" cy="1812032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sz="2400" dirty="0" smtClean="0"/>
              <a:t>(A Igreja) </a:t>
            </a:r>
            <a:r>
              <a:rPr lang="pt-PT" sz="2400" b="1" dirty="0" smtClean="0"/>
              <a:t>é </a:t>
            </a:r>
            <a:r>
              <a:rPr lang="pt-PT" sz="2400" b="1" dirty="0"/>
              <a:t>como o pai do filho pródigo, que continua com as portas abertas para, quando este voltar, poder entrar sem dificuldade</a:t>
            </a:r>
            <a:r>
              <a:rPr lang="pt-PT" sz="2400" b="1" dirty="0" smtClean="0"/>
              <a:t>. </a:t>
            </a:r>
            <a:r>
              <a:rPr lang="pt-PT" dirty="0" smtClean="0"/>
              <a:t>(nº 46)</a:t>
            </a:r>
            <a:endParaRPr lang="pt-PT" dirty="0"/>
          </a:p>
          <a:p>
            <a:endParaRPr lang="pt-PT" dirty="0"/>
          </a:p>
        </p:txBody>
      </p:sp>
      <p:pic>
        <p:nvPicPr>
          <p:cNvPr id="6" name="Marcador de Posição de Conteúd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00" y="3068960"/>
            <a:ext cx="4104000" cy="2731041"/>
          </a:xfrm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25" t="1923" r="2987" b="2495"/>
          <a:stretch/>
        </p:blipFill>
        <p:spPr>
          <a:xfrm>
            <a:off x="621804" y="736281"/>
            <a:ext cx="2340000" cy="426340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="" xmlns:p14="http://schemas.microsoft.com/office/powerpoint/2010/main" val="30477380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26460" y="72008"/>
            <a:ext cx="5544616" cy="4077072"/>
          </a:xfrm>
        </p:spPr>
        <p:txBody>
          <a:bodyPr>
            <a:normAutofit fontScale="90000"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400" b="1" dirty="0"/>
              <a:t>A Igreja é chamada a ser sempre a casa aberta do Pai</a:t>
            </a:r>
            <a:r>
              <a:rPr lang="pt-PT" sz="2400" dirty="0"/>
              <a:t>. </a:t>
            </a:r>
            <a:r>
              <a:rPr lang="pt-PT" sz="2400" dirty="0" smtClean="0"/>
              <a:t/>
            </a:r>
            <a:br>
              <a:rPr lang="pt-PT" sz="2400" dirty="0" smtClean="0"/>
            </a:br>
            <a:r>
              <a:rPr lang="pt-PT" sz="2400" dirty="0" smtClean="0"/>
              <a:t>- Um </a:t>
            </a:r>
            <a:r>
              <a:rPr lang="pt-PT" sz="2400" dirty="0"/>
              <a:t>dos sinais concretos desta abertura é ter, por todo o lado, </a:t>
            </a:r>
            <a:r>
              <a:rPr lang="pt-PT" sz="2400" b="1" dirty="0"/>
              <a:t>igrejas com as portas </a:t>
            </a:r>
            <a:r>
              <a:rPr lang="pt-PT" sz="2400" b="1" dirty="0" smtClean="0"/>
              <a:t>abertas</a:t>
            </a:r>
            <a:r>
              <a:rPr lang="pt-PT" sz="2400" dirty="0" smtClean="0"/>
              <a:t>.</a:t>
            </a:r>
            <a:br>
              <a:rPr lang="pt-PT" sz="2400" dirty="0" smtClean="0"/>
            </a:br>
            <a:r>
              <a:rPr lang="pt-PT" sz="2400" dirty="0" smtClean="0"/>
              <a:t>- Assim</a:t>
            </a:r>
            <a:r>
              <a:rPr lang="pt-PT" sz="2400" dirty="0"/>
              <a:t>, se alguém quiser seguir uma moção do Espírito e se aproximar à procura de Deus, não esbarrará com a frieza duma porta fechada. </a:t>
            </a:r>
            <a:r>
              <a:rPr lang="pt-PT" sz="2400" dirty="0" smtClean="0"/>
              <a:t/>
            </a:r>
            <a:br>
              <a:rPr lang="pt-PT" sz="2400" dirty="0" smtClean="0"/>
            </a:br>
            <a:r>
              <a:rPr lang="pt-PT" sz="2400" dirty="0" smtClean="0"/>
              <a:t>- </a:t>
            </a:r>
            <a:r>
              <a:rPr lang="pt-PT" sz="2400" b="1" dirty="0" smtClean="0"/>
              <a:t>Isto </a:t>
            </a:r>
            <a:r>
              <a:rPr lang="pt-PT" sz="2400" b="1" dirty="0"/>
              <a:t>vale sobretudo quando se trata daquele sacramento que é a «porta»: o Baptismo</a:t>
            </a:r>
            <a:r>
              <a:rPr lang="pt-PT" sz="2400" dirty="0"/>
              <a:t>. </a:t>
            </a: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1" y="3033248"/>
            <a:ext cx="7317897" cy="2628000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526461" y="4149080"/>
            <a:ext cx="5662364" cy="1584176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400" b="1" dirty="0"/>
              <a:t>A Eucaristia</a:t>
            </a:r>
            <a:r>
              <a:rPr lang="pt-PT" sz="2400" dirty="0"/>
              <a:t>, embora constitua a plenitude da vida sacramental, </a:t>
            </a:r>
            <a:r>
              <a:rPr lang="pt-PT" sz="2400" b="1" dirty="0"/>
              <a:t>não é um prémio para os perfeitos, mas um remédio generoso e um alimento para os fracos. </a:t>
            </a:r>
            <a:r>
              <a:rPr lang="pt-PT" sz="2000" dirty="0" smtClean="0"/>
              <a:t>(nº 47)</a:t>
            </a:r>
            <a:endParaRPr lang="pt-PT" sz="20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60" t="2028" r="1389"/>
          <a:stretch/>
        </p:blipFill>
        <p:spPr>
          <a:xfrm>
            <a:off x="771895" y="225631"/>
            <a:ext cx="4275251" cy="259200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  <p:extLst>
      <p:ext uri="{BB962C8B-B14F-4D97-AF65-F5344CB8AC3E}">
        <p14:creationId xmlns="" xmlns:p14="http://schemas.microsoft.com/office/powerpoint/2010/main" val="8471202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26459" y="332656"/>
            <a:ext cx="5662365" cy="3816424"/>
          </a:xfrm>
        </p:spPr>
        <p:txBody>
          <a:bodyPr>
            <a:normAutofit fontScale="90000"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400" b="1" dirty="0"/>
              <a:t>A</a:t>
            </a:r>
            <a:r>
              <a:rPr lang="pt-PT" sz="2400" b="1" dirty="0" smtClean="0"/>
              <a:t> </a:t>
            </a:r>
            <a:r>
              <a:rPr lang="pt-PT" sz="2400" b="1" dirty="0"/>
              <a:t>quem </a:t>
            </a:r>
            <a:r>
              <a:rPr lang="pt-PT" sz="2400" dirty="0"/>
              <a:t>deveria </a:t>
            </a:r>
            <a:r>
              <a:rPr lang="pt-PT" sz="2400" dirty="0" smtClean="0"/>
              <a:t>(a Igreja) </a:t>
            </a:r>
            <a:r>
              <a:rPr lang="pt-PT" sz="2400" b="1" dirty="0" smtClean="0"/>
              <a:t>privilegiar</a:t>
            </a:r>
            <a:r>
              <a:rPr lang="pt-PT" sz="2400" dirty="0"/>
              <a:t>? Quando se lê o Evangelho, encontramos uma orientação muito clara</a:t>
            </a:r>
            <a:r>
              <a:rPr lang="pt-PT" sz="2400" dirty="0" smtClean="0"/>
              <a:t>:</a:t>
            </a:r>
            <a:br>
              <a:rPr lang="pt-PT" sz="2400" dirty="0" smtClean="0"/>
            </a:br>
            <a:r>
              <a:rPr lang="pt-PT" sz="2400" dirty="0" smtClean="0"/>
              <a:t>- sobretudo </a:t>
            </a:r>
            <a:r>
              <a:rPr lang="pt-PT" sz="2400" b="1" dirty="0"/>
              <a:t>aos pobres e aos doentes</a:t>
            </a:r>
            <a:r>
              <a:rPr lang="pt-PT" sz="2400" dirty="0"/>
              <a:t>, àqueles que muitas vezes são </a:t>
            </a:r>
            <a:r>
              <a:rPr lang="pt-PT" sz="2400" b="1" dirty="0"/>
              <a:t>desprezados e esquecidos</a:t>
            </a:r>
            <a:r>
              <a:rPr lang="pt-PT" sz="2400" dirty="0"/>
              <a:t>, «àqueles que não têm com que te retribuir» (</a:t>
            </a:r>
            <a:r>
              <a:rPr lang="pt-PT" sz="2400" i="1" dirty="0"/>
              <a:t>Lc</a:t>
            </a:r>
            <a:r>
              <a:rPr lang="pt-PT" sz="2400" dirty="0"/>
              <a:t> 14, 14). </a:t>
            </a:r>
            <a:r>
              <a:rPr lang="pt-PT" sz="2400" dirty="0" smtClean="0"/>
              <a:t/>
            </a:r>
            <a:br>
              <a:rPr lang="pt-PT" sz="2400" dirty="0" smtClean="0"/>
            </a:br>
            <a:r>
              <a:rPr lang="pt-PT" sz="2400" dirty="0" smtClean="0"/>
              <a:t>- </a:t>
            </a:r>
            <a:r>
              <a:rPr lang="pt-PT" sz="2400" b="1" dirty="0"/>
              <a:t>Hoje e sempre, «os pobres são os destinatários privilegiados do Evangelho</a:t>
            </a:r>
            <a:r>
              <a:rPr lang="pt-PT" sz="2400" b="1" dirty="0" smtClean="0"/>
              <a:t>».</a:t>
            </a:r>
            <a:endParaRPr lang="pt-PT" sz="2400" b="1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598468" y="4149080"/>
            <a:ext cx="5256584" cy="2232248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sz="2400" b="1" dirty="0" smtClean="0"/>
              <a:t>A </a:t>
            </a:r>
            <a:r>
              <a:rPr lang="pt-PT" sz="2400" b="1" dirty="0"/>
              <a:t>evangelização </a:t>
            </a:r>
            <a:r>
              <a:rPr lang="pt-PT" sz="2400" b="1" dirty="0" smtClean="0"/>
              <a:t>que lhes é dirigida </a:t>
            </a:r>
            <a:r>
              <a:rPr lang="pt-PT" sz="2400" b="1" dirty="0"/>
              <a:t>gratuitamente </a:t>
            </a:r>
            <a:r>
              <a:rPr lang="pt-PT" sz="2400" b="1" dirty="0" smtClean="0"/>
              <a:t>é </a:t>
            </a:r>
            <a:r>
              <a:rPr lang="pt-PT" sz="2400" b="1" dirty="0"/>
              <a:t>sinal do Reino que Jesus veio trazer. </a:t>
            </a:r>
            <a:endParaRPr lang="pt-PT" sz="2400" b="1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sz="2400" b="1" dirty="0"/>
              <a:t>E</a:t>
            </a:r>
            <a:r>
              <a:rPr lang="pt-PT" sz="2400" b="1" dirty="0" smtClean="0"/>
              <a:t>xiste </a:t>
            </a:r>
            <a:r>
              <a:rPr lang="pt-PT" sz="2400" b="1" dirty="0"/>
              <a:t>um vínculo indissolúvel entre a nossa fé e os pobres</a:t>
            </a:r>
            <a:r>
              <a:rPr lang="pt-PT" sz="2400" b="1" dirty="0" smtClean="0"/>
              <a:t>. </a:t>
            </a:r>
            <a:r>
              <a:rPr lang="pt-PT" sz="2000" dirty="0" smtClean="0"/>
              <a:t>(nº 48)</a:t>
            </a:r>
            <a:endParaRPr lang="pt-PT" sz="2000" dirty="0"/>
          </a:p>
        </p:txBody>
      </p:sp>
      <p:pic>
        <p:nvPicPr>
          <p:cNvPr id="7" name="Marcador de Posição de Conteúd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692696"/>
            <a:ext cx="3928689" cy="2880000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32" t="-778" r="2292" b="7663"/>
          <a:stretch/>
        </p:blipFill>
        <p:spPr>
          <a:xfrm>
            <a:off x="3289466" y="2924944"/>
            <a:ext cx="3355528" cy="3276000"/>
          </a:xfrm>
          <a:prstGeom prst="rect">
            <a:avLst/>
          </a:prstGeom>
          <a:ln w="57150">
            <a:solidFill>
              <a:srgbClr val="9999FF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800718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06380" y="-99392"/>
            <a:ext cx="6382445" cy="504056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pt-PT" sz="2400" b="1" dirty="0"/>
              <a:t>Saiamos, saiamos </a:t>
            </a:r>
            <a:r>
              <a:rPr lang="pt-PT" sz="2400" dirty="0"/>
              <a:t>para oferecer a todos a vida de Jesus Cristo</a:t>
            </a:r>
            <a:r>
              <a:rPr lang="pt-PT" sz="2400" dirty="0" smtClean="0"/>
              <a:t>!</a:t>
            </a:r>
            <a:br>
              <a:rPr lang="pt-PT" sz="2400" dirty="0" smtClean="0"/>
            </a:br>
            <a:r>
              <a:rPr lang="pt-PT" sz="2400" dirty="0" smtClean="0"/>
              <a:t>- </a:t>
            </a:r>
            <a:r>
              <a:rPr lang="pt-PT" sz="2400" b="1" dirty="0" smtClean="0"/>
              <a:t>prefiro </a:t>
            </a:r>
            <a:r>
              <a:rPr lang="pt-PT" sz="2400" b="1" dirty="0"/>
              <a:t>uma Igreja acidentada, ferida e enlameada por ter saído pelas estradas, a uma Igreja enferma pelo fechamento e a comodidade </a:t>
            </a:r>
            <a:r>
              <a:rPr lang="pt-PT" sz="2400" dirty="0"/>
              <a:t>de se agarrar às próprias seguranças</a:t>
            </a:r>
            <a:r>
              <a:rPr lang="pt-PT" sz="2400" dirty="0" smtClean="0"/>
              <a:t>.</a:t>
            </a:r>
            <a:br>
              <a:rPr lang="pt-PT" sz="2400" dirty="0" smtClean="0"/>
            </a:br>
            <a:r>
              <a:rPr lang="pt-PT" sz="2400" dirty="0" smtClean="0"/>
              <a:t>- Se </a:t>
            </a:r>
            <a:r>
              <a:rPr lang="pt-PT" sz="2400" dirty="0"/>
              <a:t>alguma coisa nos deve santamente </a:t>
            </a:r>
            <a:r>
              <a:rPr lang="pt-PT" sz="2400" b="1" dirty="0"/>
              <a:t>inquietar e </a:t>
            </a:r>
            <a:r>
              <a:rPr lang="pt-PT" sz="2400" b="1" dirty="0" smtClean="0"/>
              <a:t>preocupar </a:t>
            </a:r>
            <a:r>
              <a:rPr lang="pt-PT" sz="2400" dirty="0"/>
              <a:t>é que haja </a:t>
            </a:r>
            <a:r>
              <a:rPr lang="pt-PT" sz="2400" b="1" dirty="0"/>
              <a:t>tantos irmãos nossos que vivem sem a força, a luz e a consolação da amizade com Jesus Cristo,</a:t>
            </a:r>
            <a:r>
              <a:rPr lang="pt-PT" sz="2400" dirty="0"/>
              <a:t> </a:t>
            </a:r>
            <a:r>
              <a:rPr lang="pt-PT" sz="2400" b="1" dirty="0"/>
              <a:t>sem uma comunidade de fé que os acolha, sem um horizonte de sentido e de vida. </a:t>
            </a: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14" t="-1" r="1761" b="5805"/>
          <a:stretch/>
        </p:blipFill>
        <p:spPr>
          <a:xfrm>
            <a:off x="1472539" y="692149"/>
            <a:ext cx="3859120" cy="5868000"/>
          </a:xfrm>
          <a:ln w="38100">
            <a:solidFill>
              <a:srgbClr val="7030A0"/>
            </a:solidFill>
          </a:ln>
        </p:spPr>
      </p:pic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5950396" y="4983088"/>
            <a:ext cx="5158309" cy="1614264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sz="2400" dirty="0" smtClean="0"/>
              <a:t>(…) Lá </a:t>
            </a:r>
            <a:r>
              <a:rPr lang="pt-PT" sz="2400" dirty="0"/>
              <a:t>fora há uma multidão faminta e Jesus repete-nos sem cessar: </a:t>
            </a:r>
            <a:r>
              <a:rPr lang="pt-PT" sz="2400" b="1" dirty="0"/>
              <a:t>«Dai-lhes vós mesmos de comer»</a:t>
            </a:r>
            <a:r>
              <a:rPr lang="pt-PT" sz="2400" dirty="0"/>
              <a:t> (</a:t>
            </a:r>
            <a:r>
              <a:rPr lang="pt-PT" sz="2400" i="1" dirty="0"/>
              <a:t>Mc</a:t>
            </a:r>
            <a:r>
              <a:rPr lang="pt-PT" sz="2400" dirty="0"/>
              <a:t> 6, 37</a:t>
            </a:r>
            <a:r>
              <a:rPr lang="pt-PT" sz="2400" dirty="0" smtClean="0"/>
              <a:t>). </a:t>
            </a:r>
            <a:r>
              <a:rPr lang="pt-PT" sz="2000" dirty="0" smtClean="0"/>
              <a:t>(nº 49)</a:t>
            </a:r>
            <a:endParaRPr lang="pt-PT" sz="2000" dirty="0"/>
          </a:p>
        </p:txBody>
      </p:sp>
    </p:spTree>
    <p:extLst>
      <p:ext uri="{BB962C8B-B14F-4D97-AF65-F5344CB8AC3E}">
        <p14:creationId xmlns="" xmlns:p14="http://schemas.microsoft.com/office/powerpoint/2010/main" val="31167648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7770811" y="476672"/>
            <a:ext cx="3724201" cy="3638128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sz="1800" dirty="0"/>
              <a:t>Convido todo o cristão, em qualquer lugar e situação que se encontre, a renovar hoje mesmo o seu </a:t>
            </a:r>
            <a:r>
              <a:rPr lang="pt-PT" sz="1800" b="1" dirty="0"/>
              <a:t>encontro pessoal com Jesus Cristo </a:t>
            </a:r>
            <a:r>
              <a:rPr lang="pt-PT" sz="1800" dirty="0"/>
              <a:t>ou, pelo menos, a tomar a decisão de se </a:t>
            </a:r>
            <a:r>
              <a:rPr lang="pt-PT" sz="1800" b="1" dirty="0"/>
              <a:t>deixar encontrar por Ele</a:t>
            </a:r>
            <a:r>
              <a:rPr lang="pt-PT" sz="1800" dirty="0"/>
              <a:t>, de O procurar dia a dia sem </a:t>
            </a:r>
            <a:r>
              <a:rPr lang="pt-PT" sz="1800" dirty="0" smtClean="0"/>
              <a:t>cessar.</a:t>
            </a:r>
            <a:br>
              <a:rPr lang="pt-PT" sz="1800" dirty="0" smtClean="0"/>
            </a:br>
            <a:r>
              <a:rPr lang="pt-PT" sz="1800" dirty="0" smtClean="0"/>
              <a:t>Não </a:t>
            </a:r>
            <a:r>
              <a:rPr lang="pt-PT" sz="1800" dirty="0"/>
              <a:t>há motivo para alguém poder pensar que este convite não lhe diz respeito, já que «</a:t>
            </a:r>
            <a:r>
              <a:rPr lang="pt-PT" sz="1800" b="1" dirty="0">
                <a:solidFill>
                  <a:srgbClr val="FF0000"/>
                </a:solidFill>
              </a:rPr>
              <a:t>da alegria trazida pelo Senhor ninguém é excluído</a:t>
            </a:r>
            <a:r>
              <a:rPr lang="pt-PT" sz="1800" b="1" dirty="0"/>
              <a:t>». </a:t>
            </a:r>
          </a:p>
        </p:txBody>
      </p:sp>
      <p:pic>
        <p:nvPicPr>
          <p:cNvPr id="10" name="Marcador de Posição de Conteúdo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3" y="332656"/>
            <a:ext cx="5499480" cy="6192000"/>
          </a:xfrm>
        </p:spPr>
      </p:pic>
      <p:sp>
        <p:nvSpPr>
          <p:cNvPr id="9" name="Marcador de Posição do Texto 8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PT" sz="2000" b="1" dirty="0" smtClean="0"/>
              <a:t>(…) E, </a:t>
            </a:r>
            <a:r>
              <a:rPr lang="pt-PT" sz="2000" b="1" dirty="0"/>
              <a:t>quando alguém dá um pequeno  </a:t>
            </a:r>
            <a:r>
              <a:rPr lang="pt-PT" sz="2000" b="1" dirty="0" smtClean="0"/>
              <a:t>passo </a:t>
            </a:r>
            <a:r>
              <a:rPr lang="pt-PT" sz="2000" b="1" dirty="0"/>
              <a:t>em </a:t>
            </a:r>
            <a:r>
              <a:rPr lang="pt-PT" sz="2000" b="1" dirty="0" err="1" smtClean="0"/>
              <a:t>direção</a:t>
            </a:r>
            <a:r>
              <a:rPr lang="pt-PT" sz="2000" b="1" dirty="0" smtClean="0"/>
              <a:t> </a:t>
            </a:r>
            <a:r>
              <a:rPr lang="pt-PT" sz="2000" b="1" dirty="0"/>
              <a:t>a Jesus, descobre que Ele já aguardava de braços abertos a sua chegada</a:t>
            </a:r>
            <a:r>
              <a:rPr lang="pt-PT" sz="2000" b="1" dirty="0" smtClean="0"/>
              <a:t>. </a:t>
            </a:r>
            <a:r>
              <a:rPr lang="pt-PT" sz="1600" b="1" dirty="0" smtClean="0"/>
              <a:t>(nº3)</a:t>
            </a:r>
            <a:r>
              <a:rPr lang="pt-PT" sz="2000" b="1" dirty="0" smtClean="0"/>
              <a:t> </a:t>
            </a:r>
            <a:endParaRPr lang="pt-PT" sz="2000" b="1" dirty="0"/>
          </a:p>
        </p:txBody>
      </p:sp>
    </p:spTree>
    <p:extLst>
      <p:ext uri="{BB962C8B-B14F-4D97-AF65-F5344CB8AC3E}">
        <p14:creationId xmlns="" xmlns:p14="http://schemas.microsoft.com/office/powerpoint/2010/main" val="9426820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765820" y="-243408"/>
            <a:ext cx="8640960" cy="1296144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t-PT" sz="2000" b="1" dirty="0"/>
              <a:t>O profeta Isaías dirige-se ao Messias esperado, saudando-O com </a:t>
            </a:r>
            <a:r>
              <a:rPr lang="pt-PT" sz="2000" b="1" dirty="0">
                <a:solidFill>
                  <a:srgbClr val="FC450C"/>
                </a:solidFill>
              </a:rPr>
              <a:t>regozijo</a:t>
            </a:r>
            <a:r>
              <a:rPr lang="pt-PT" sz="2000" b="1" dirty="0"/>
              <a:t>: «Multiplicaste a </a:t>
            </a:r>
            <a:r>
              <a:rPr lang="pt-PT" sz="2000" b="1" dirty="0">
                <a:solidFill>
                  <a:srgbClr val="FF0000"/>
                </a:solidFill>
              </a:rPr>
              <a:t>alegria,</a:t>
            </a:r>
            <a:r>
              <a:rPr lang="pt-PT" sz="2000" b="1" dirty="0"/>
              <a:t> aumentaste o </a:t>
            </a:r>
            <a:r>
              <a:rPr lang="pt-PT" sz="2000" b="1" dirty="0">
                <a:solidFill>
                  <a:srgbClr val="FF0000"/>
                </a:solidFill>
              </a:rPr>
              <a:t>júbilo</a:t>
            </a:r>
            <a:r>
              <a:rPr lang="pt-PT" sz="2000" b="1" dirty="0"/>
              <a:t>» </a:t>
            </a:r>
            <a:r>
              <a:rPr lang="pt-PT" sz="2000" b="1" dirty="0" smtClean="0"/>
              <a:t>(Is 9</a:t>
            </a:r>
            <a:r>
              <a:rPr lang="pt-PT" sz="2000" b="1" dirty="0"/>
              <a:t>, 2).</a:t>
            </a:r>
          </a:p>
        </p:txBody>
      </p:sp>
      <p:sp>
        <p:nvSpPr>
          <p:cNvPr id="7" name="Marcador de Posição do Texto 6"/>
          <p:cNvSpPr>
            <a:spLocks noGrp="1"/>
          </p:cNvSpPr>
          <p:nvPr>
            <p:ph type="body" idx="1"/>
          </p:nvPr>
        </p:nvSpPr>
        <p:spPr>
          <a:xfrm>
            <a:off x="117748" y="1442863"/>
            <a:ext cx="4701142" cy="762001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t-PT" b="1" dirty="0"/>
              <a:t>«</a:t>
            </a:r>
            <a:r>
              <a:rPr lang="pt-PT" sz="2000" b="1" dirty="0"/>
              <a:t>Exulta de </a:t>
            </a:r>
            <a:r>
              <a:rPr lang="pt-PT" sz="2000" b="1" dirty="0">
                <a:solidFill>
                  <a:srgbClr val="FC450C"/>
                </a:solidFill>
              </a:rPr>
              <a:t>alegria,</a:t>
            </a:r>
            <a:r>
              <a:rPr lang="pt-PT" sz="2000" b="1" dirty="0"/>
              <a:t> filha de Sião! Solta gritos de </a:t>
            </a:r>
            <a:r>
              <a:rPr lang="pt-PT" sz="2000" b="1" dirty="0">
                <a:solidFill>
                  <a:srgbClr val="FC450C"/>
                </a:solidFill>
              </a:rPr>
              <a:t>júbilo</a:t>
            </a:r>
            <a:r>
              <a:rPr lang="pt-PT" sz="2000" b="1" dirty="0"/>
              <a:t>, filha de Jerusalém! Eis que o teu rei vem a ti. Ele é justo e vitorioso» </a:t>
            </a:r>
            <a:r>
              <a:rPr lang="pt-PT" sz="2000" b="1" dirty="0" smtClean="0"/>
              <a:t>(Zc 9</a:t>
            </a:r>
            <a:r>
              <a:rPr lang="pt-PT" sz="2000" b="1" dirty="0"/>
              <a:t>, 9).</a:t>
            </a:r>
          </a:p>
        </p:txBody>
      </p:sp>
      <p:sp>
        <p:nvSpPr>
          <p:cNvPr id="9" name="Marcador de Posição do Texto 8"/>
          <p:cNvSpPr>
            <a:spLocks noGrp="1"/>
          </p:cNvSpPr>
          <p:nvPr>
            <p:ph type="body" sz="quarter" idx="3"/>
          </p:nvPr>
        </p:nvSpPr>
        <p:spPr>
          <a:xfrm>
            <a:off x="4631513" y="2348880"/>
            <a:ext cx="4703259" cy="762001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t-PT" sz="2000" b="1" dirty="0"/>
              <a:t>«O Senhor, teu Deus, está no meio de ti como poderoso salvador! Ele exulta de </a:t>
            </a:r>
            <a:r>
              <a:rPr lang="pt-PT" sz="2000" b="1" dirty="0">
                <a:solidFill>
                  <a:srgbClr val="FC450C"/>
                </a:solidFill>
              </a:rPr>
              <a:t>alegria</a:t>
            </a:r>
            <a:r>
              <a:rPr lang="pt-PT" sz="2000" b="1" dirty="0"/>
              <a:t> por tua causa, pelo seu amor te renovará. Ele </a:t>
            </a:r>
            <a:r>
              <a:rPr lang="pt-PT" sz="2000" b="1" dirty="0">
                <a:solidFill>
                  <a:srgbClr val="FC450C"/>
                </a:solidFill>
              </a:rPr>
              <a:t>dança e grita de alegria </a:t>
            </a:r>
            <a:r>
              <a:rPr lang="pt-PT" sz="2000" b="1" dirty="0"/>
              <a:t>por tua causa» </a:t>
            </a:r>
            <a:r>
              <a:rPr lang="pt-PT" sz="2000" b="1" dirty="0" smtClean="0"/>
              <a:t>(Sf  3</a:t>
            </a:r>
            <a:r>
              <a:rPr lang="pt-PT" sz="2000" b="1" dirty="0"/>
              <a:t>, 17).</a:t>
            </a:r>
          </a:p>
          <a:p>
            <a:endParaRPr lang="pt-PT" sz="2000" dirty="0"/>
          </a:p>
        </p:txBody>
      </p:sp>
      <p:pic>
        <p:nvPicPr>
          <p:cNvPr id="16" name="Marcador de Posição de Conteúdo 1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380" y="3429000"/>
            <a:ext cx="2912261" cy="3384000"/>
          </a:xfrm>
        </p:spPr>
      </p:pic>
      <p:pic>
        <p:nvPicPr>
          <p:cNvPr id="15" name="Marcador de Posição de Conteúdo 14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38" t="3724" r="3395" b="2689"/>
          <a:stretch/>
        </p:blipFill>
        <p:spPr>
          <a:xfrm>
            <a:off x="1125860" y="2564904"/>
            <a:ext cx="2657298" cy="3816000"/>
          </a:xfr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505" y="188640"/>
            <a:ext cx="2941579" cy="2304000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9838828" y="5517232"/>
            <a:ext cx="165618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PT" b="1" dirty="0" smtClean="0"/>
              <a:t>(nº 4)</a:t>
            </a:r>
            <a:endParaRPr lang="pt-PT" b="1" dirty="0"/>
          </a:p>
        </p:txBody>
      </p:sp>
    </p:spTree>
    <p:extLst>
      <p:ext uri="{BB962C8B-B14F-4D97-AF65-F5344CB8AC3E}">
        <p14:creationId xmlns="" xmlns:p14="http://schemas.microsoft.com/office/powerpoint/2010/main" val="2378379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9756" y="-306288"/>
            <a:ext cx="9601200" cy="114300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t-PT" sz="2400" b="1" dirty="0"/>
              <a:t>«</a:t>
            </a:r>
            <a:r>
              <a:rPr lang="pt-PT" sz="2400" b="1" dirty="0">
                <a:solidFill>
                  <a:srgbClr val="FF0000"/>
                </a:solidFill>
              </a:rPr>
              <a:t>Alegra-te</a:t>
            </a:r>
            <a:r>
              <a:rPr lang="pt-PT" sz="2400" b="1" dirty="0"/>
              <a:t>» é a saudação do anjo a Maria (</a:t>
            </a:r>
            <a:r>
              <a:rPr lang="pt-PT" sz="2400" b="1" i="1" dirty="0"/>
              <a:t>Lc</a:t>
            </a:r>
            <a:r>
              <a:rPr lang="pt-PT" sz="2400" b="1" dirty="0"/>
              <a:t> 1, 28). 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7828" y="1730895"/>
            <a:ext cx="4701142" cy="762001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t-PT" b="1" dirty="0"/>
              <a:t>João </a:t>
            </a:r>
            <a:r>
              <a:rPr lang="pt-PT" b="1" dirty="0" smtClean="0">
                <a:solidFill>
                  <a:srgbClr val="FF0000"/>
                </a:solidFill>
              </a:rPr>
              <a:t>salta de </a:t>
            </a:r>
            <a:r>
              <a:rPr lang="pt-PT" b="1" dirty="0">
                <a:solidFill>
                  <a:srgbClr val="FF0000"/>
                </a:solidFill>
              </a:rPr>
              <a:t>alegria </a:t>
            </a:r>
            <a:r>
              <a:rPr lang="pt-PT" b="1" dirty="0"/>
              <a:t>no ventre de sua mãe (cf. </a:t>
            </a:r>
            <a:r>
              <a:rPr lang="pt-PT" b="1" i="1" dirty="0"/>
              <a:t>Lc</a:t>
            </a:r>
            <a:r>
              <a:rPr lang="pt-PT" b="1" dirty="0"/>
              <a:t> 1, </a:t>
            </a:r>
            <a:r>
              <a:rPr lang="pt-PT" b="1" dirty="0" smtClean="0"/>
              <a:t>41) e, no </a:t>
            </a:r>
            <a:r>
              <a:rPr lang="pt-PT" b="1" dirty="0"/>
              <a:t>seu cântico, Maria proclama: «O meu espírito </a:t>
            </a:r>
            <a:r>
              <a:rPr lang="pt-PT" b="1" dirty="0">
                <a:solidFill>
                  <a:srgbClr val="FF0000"/>
                </a:solidFill>
              </a:rPr>
              <a:t>se alegra </a:t>
            </a:r>
            <a:r>
              <a:rPr lang="pt-PT" b="1" dirty="0"/>
              <a:t>em Deus, meu Salvador» (</a:t>
            </a:r>
            <a:r>
              <a:rPr lang="pt-PT" b="1" i="1" dirty="0"/>
              <a:t>Lc</a:t>
            </a:r>
            <a:r>
              <a:rPr lang="pt-PT" b="1" dirty="0"/>
              <a:t> 1, 47).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582244" y="3068960"/>
            <a:ext cx="7056784" cy="1152128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t-PT" b="1" dirty="0"/>
              <a:t>«Manifestei-vos estas coisas, para que esteja em vós </a:t>
            </a:r>
            <a:r>
              <a:rPr lang="pt-PT" b="1" dirty="0">
                <a:solidFill>
                  <a:srgbClr val="FF0000"/>
                </a:solidFill>
              </a:rPr>
              <a:t>a minha alegria</a:t>
            </a:r>
            <a:r>
              <a:rPr lang="pt-PT" b="1" dirty="0"/>
              <a:t>, e </a:t>
            </a:r>
            <a:r>
              <a:rPr lang="pt-PT" b="1" dirty="0">
                <a:solidFill>
                  <a:srgbClr val="FF0000"/>
                </a:solidFill>
              </a:rPr>
              <a:t>a vossa alegria seja completa</a:t>
            </a:r>
            <a:r>
              <a:rPr lang="pt-PT" b="1" dirty="0"/>
              <a:t>» (</a:t>
            </a:r>
            <a:r>
              <a:rPr lang="pt-PT" b="1" i="1" dirty="0"/>
              <a:t>Jo</a:t>
            </a:r>
            <a:r>
              <a:rPr lang="pt-PT" b="1" dirty="0"/>
              <a:t> 15, 11). </a:t>
            </a:r>
          </a:p>
        </p:txBody>
      </p:sp>
      <p:pic>
        <p:nvPicPr>
          <p:cNvPr id="15" name="Marcador de Posição de Conteúdo 1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03" t="5846" r="3053" b="2084"/>
          <a:stretch/>
        </p:blipFill>
        <p:spPr>
          <a:xfrm>
            <a:off x="1053852" y="3159292"/>
            <a:ext cx="2875722" cy="3366052"/>
          </a:xfrm>
        </p:spPr>
      </p:pic>
      <p:pic>
        <p:nvPicPr>
          <p:cNvPr id="19" name="Marcador de Posição de Conteúdo 18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83" t="3240"/>
          <a:stretch/>
        </p:blipFill>
        <p:spPr>
          <a:xfrm>
            <a:off x="5302324" y="4293096"/>
            <a:ext cx="4586978" cy="2407954"/>
          </a:xfr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10" t="1546" r="1921" b="2416"/>
          <a:stretch/>
        </p:blipFill>
        <p:spPr>
          <a:xfrm>
            <a:off x="8326660" y="44624"/>
            <a:ext cx="3106447" cy="2952000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10342884" y="5589240"/>
            <a:ext cx="165618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PT" b="1" dirty="0" smtClean="0"/>
              <a:t>(nº 5)</a:t>
            </a:r>
            <a:endParaRPr lang="pt-PT" b="1" dirty="0"/>
          </a:p>
        </p:txBody>
      </p:sp>
    </p:spTree>
    <p:extLst>
      <p:ext uri="{BB962C8B-B14F-4D97-AF65-F5344CB8AC3E}">
        <p14:creationId xmlns="" xmlns:p14="http://schemas.microsoft.com/office/powerpoint/2010/main" val="805031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13892" y="-99392"/>
            <a:ext cx="9601200" cy="114300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t-PT" sz="2400" b="1" dirty="0"/>
              <a:t>A</a:t>
            </a:r>
            <a:r>
              <a:rPr lang="pt-PT" sz="2400" b="1" dirty="0" smtClean="0"/>
              <a:t>o </a:t>
            </a:r>
            <a:r>
              <a:rPr lang="pt-PT" sz="2400" b="1" dirty="0"/>
              <a:t>verem-No ressuscitado, </a:t>
            </a:r>
            <a:r>
              <a:rPr lang="pt-PT" sz="2400" b="1" dirty="0" smtClean="0"/>
              <a:t>os discípulos «encheram-se </a:t>
            </a:r>
            <a:r>
              <a:rPr lang="pt-PT" sz="2400" b="1" dirty="0"/>
              <a:t>de </a:t>
            </a:r>
            <a:r>
              <a:rPr lang="pt-PT" sz="2400" b="1" dirty="0">
                <a:solidFill>
                  <a:srgbClr val="FF0000"/>
                </a:solidFill>
              </a:rPr>
              <a:t>alegria</a:t>
            </a:r>
            <a:r>
              <a:rPr lang="pt-PT" sz="2400" b="1" dirty="0"/>
              <a:t>» (</a:t>
            </a:r>
            <a:r>
              <a:rPr lang="pt-PT" sz="2400" b="1" i="1" dirty="0"/>
              <a:t>Jo</a:t>
            </a:r>
            <a:r>
              <a:rPr lang="pt-PT" sz="2400" b="1" dirty="0"/>
              <a:t> 20, 20). 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333772" y="1700808"/>
            <a:ext cx="5373151" cy="918224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t-PT" b="1" dirty="0" smtClean="0"/>
              <a:t>«Tomavam </a:t>
            </a:r>
            <a:r>
              <a:rPr lang="pt-PT" b="1" dirty="0"/>
              <a:t>o alimento com </a:t>
            </a:r>
            <a:r>
              <a:rPr lang="pt-PT" b="1" dirty="0" smtClean="0">
                <a:solidFill>
                  <a:srgbClr val="FF0000"/>
                </a:solidFill>
              </a:rPr>
              <a:t>alegria</a:t>
            </a:r>
            <a:r>
              <a:rPr lang="pt-PT" b="1" dirty="0" smtClean="0"/>
              <a:t>…» (At 2</a:t>
            </a:r>
            <a:r>
              <a:rPr lang="pt-PT" b="1" dirty="0"/>
              <a:t>, 46). </a:t>
            </a:r>
            <a:endParaRPr lang="pt-PT" b="1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pt-PT" b="1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t-PT" b="1" dirty="0" smtClean="0"/>
              <a:t>Por </a:t>
            </a:r>
            <a:r>
              <a:rPr lang="pt-PT" b="1" dirty="0"/>
              <a:t>onde passaram os discípulos, «houve </a:t>
            </a:r>
            <a:r>
              <a:rPr lang="pt-PT" b="1" dirty="0">
                <a:solidFill>
                  <a:srgbClr val="FF0000"/>
                </a:solidFill>
              </a:rPr>
              <a:t>grande alegria</a:t>
            </a:r>
            <a:r>
              <a:rPr lang="pt-PT" b="1" dirty="0" smtClean="0"/>
              <a:t>»… (At 8</a:t>
            </a:r>
            <a:r>
              <a:rPr lang="pt-PT" b="1" dirty="0"/>
              <a:t>, 8</a:t>
            </a:r>
            <a:r>
              <a:rPr lang="pt-PT" b="1" dirty="0" smtClean="0"/>
              <a:t>)</a:t>
            </a:r>
            <a:endParaRPr lang="pt-PT" b="1" dirty="0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006180" y="5157193"/>
            <a:ext cx="5423339" cy="864096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t-PT" b="1" dirty="0" smtClean="0"/>
              <a:t>E os discípulos, </a:t>
            </a:r>
            <a:r>
              <a:rPr lang="pt-PT" b="1" dirty="0"/>
              <a:t>no meio da perseguição, «estavam </a:t>
            </a:r>
            <a:r>
              <a:rPr lang="pt-PT" b="1" dirty="0">
                <a:solidFill>
                  <a:srgbClr val="FF0000"/>
                </a:solidFill>
              </a:rPr>
              <a:t>cheios de alegria</a:t>
            </a:r>
            <a:r>
              <a:rPr lang="pt-PT" b="1" dirty="0"/>
              <a:t>» </a:t>
            </a:r>
            <a:r>
              <a:rPr lang="pt-PT" b="1" dirty="0" smtClean="0"/>
              <a:t>(At 13</a:t>
            </a:r>
            <a:r>
              <a:rPr lang="pt-PT" b="1" dirty="0"/>
              <a:t>, 52). </a:t>
            </a:r>
          </a:p>
          <a:p>
            <a:endParaRPr lang="pt-PT" b="1" dirty="0"/>
          </a:p>
        </p:txBody>
      </p:sp>
      <p:pic>
        <p:nvPicPr>
          <p:cNvPr id="18" name="Marcador de Posição de Conteúdo 17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t="1662" r="2440"/>
          <a:stretch/>
        </p:blipFill>
        <p:spPr>
          <a:xfrm>
            <a:off x="9454279" y="3068960"/>
            <a:ext cx="2328765" cy="3595255"/>
          </a:xfrm>
        </p:spPr>
      </p:pic>
      <p:pic>
        <p:nvPicPr>
          <p:cNvPr id="17" name="Marcador de Posição de Conteúdo 1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68" t="3309" r="3852" b="870"/>
          <a:stretch/>
        </p:blipFill>
        <p:spPr>
          <a:xfrm>
            <a:off x="1701924" y="3206338"/>
            <a:ext cx="2244437" cy="3503220"/>
          </a:xfr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372" y="836712"/>
            <a:ext cx="3506835" cy="2484000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8254652" y="6390168"/>
            <a:ext cx="17281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PT" b="1" dirty="0" smtClean="0"/>
              <a:t>(nº 5)</a:t>
            </a:r>
            <a:endParaRPr lang="pt-PT" b="1" dirty="0"/>
          </a:p>
        </p:txBody>
      </p:sp>
    </p:spTree>
    <p:extLst>
      <p:ext uri="{BB962C8B-B14F-4D97-AF65-F5344CB8AC3E}">
        <p14:creationId xmlns="" xmlns:p14="http://schemas.microsoft.com/office/powerpoint/2010/main" val="2915096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814492" y="-819472"/>
            <a:ext cx="4766320" cy="2736304"/>
          </a:xfrm>
        </p:spPr>
        <p:txBody>
          <a:bodyPr/>
          <a:lstStyle/>
          <a:p>
            <a:r>
              <a:rPr lang="pt-PT" b="1" dirty="0"/>
              <a:t>A doce e reconfortante </a:t>
            </a:r>
            <a:r>
              <a:rPr lang="pt-PT" b="1" dirty="0">
                <a:solidFill>
                  <a:srgbClr val="FF0000"/>
                </a:solidFill>
              </a:rPr>
              <a:t>alegria </a:t>
            </a:r>
            <a:r>
              <a:rPr lang="pt-PT" b="1" dirty="0"/>
              <a:t>de evangelizar</a:t>
            </a:r>
            <a:endParaRPr lang="pt-PT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half" idx="2"/>
          </p:nvPr>
        </p:nvSpPr>
        <p:spPr>
          <a:xfrm>
            <a:off x="6958508" y="2132856"/>
            <a:ext cx="5112568" cy="3582144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sz="3200" dirty="0" smtClean="0"/>
              <a:t>«</a:t>
            </a:r>
            <a:r>
              <a:rPr lang="pt-PT" sz="3200" dirty="0"/>
              <a:t>O amor de Cristo nos absorve completamente</a:t>
            </a:r>
            <a:r>
              <a:rPr lang="pt-PT" sz="3200" dirty="0" smtClean="0"/>
              <a:t>» (</a:t>
            </a:r>
            <a:r>
              <a:rPr lang="pt-PT" sz="3200" i="1" dirty="0"/>
              <a:t>2 Cor</a:t>
            </a:r>
            <a:r>
              <a:rPr lang="pt-PT" sz="3200" dirty="0"/>
              <a:t> 5, 14</a:t>
            </a:r>
            <a:r>
              <a:rPr lang="pt-PT" sz="3200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sz="3200" dirty="0" smtClean="0"/>
              <a:t>«</a:t>
            </a:r>
            <a:r>
              <a:rPr lang="pt-PT" sz="3200" dirty="0"/>
              <a:t>A</a:t>
            </a:r>
            <a:r>
              <a:rPr lang="pt-PT" sz="3200" dirty="0" smtClean="0"/>
              <a:t>i </a:t>
            </a:r>
            <a:r>
              <a:rPr lang="pt-PT" sz="3200" dirty="0"/>
              <a:t>de mim, se eu não evangelizar!» (</a:t>
            </a:r>
            <a:r>
              <a:rPr lang="pt-PT" sz="3200" i="1" dirty="0"/>
              <a:t>1 Cor</a:t>
            </a:r>
            <a:r>
              <a:rPr lang="pt-PT" sz="3200" dirty="0"/>
              <a:t> 9, 16).</a:t>
            </a:r>
            <a:br>
              <a:rPr lang="pt-PT" sz="3200" dirty="0"/>
            </a:br>
            <a:r>
              <a:rPr lang="pt-PT" sz="3200" dirty="0"/>
              <a:t> </a:t>
            </a:r>
            <a:r>
              <a:rPr lang="pt-PT" sz="3200" dirty="0" smtClean="0"/>
              <a:t>             </a:t>
            </a:r>
            <a:r>
              <a:rPr lang="pt-PT" sz="2000" dirty="0" smtClean="0"/>
              <a:t>(nº 9)</a:t>
            </a:r>
            <a:r>
              <a:rPr lang="pt-PT" sz="3200" dirty="0"/>
              <a:t/>
            </a:r>
            <a:br>
              <a:rPr lang="pt-PT" sz="3200" dirty="0"/>
            </a:br>
            <a:endParaRPr lang="pt-PT" sz="3200" dirty="0"/>
          </a:p>
        </p:txBody>
      </p:sp>
      <p:pic>
        <p:nvPicPr>
          <p:cNvPr id="2" name="Marcador de Posição da Imagem 1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277" b="5277"/>
          <a:stretch>
            <a:fillRect/>
          </a:stretch>
        </p:blipFill>
        <p:spPr>
          <a:xfrm>
            <a:off x="1522412" y="261296"/>
            <a:ext cx="5054401" cy="5832000"/>
          </a:xfrm>
        </p:spPr>
      </p:pic>
    </p:spTree>
    <p:extLst>
      <p:ext uri="{BB962C8B-B14F-4D97-AF65-F5344CB8AC3E}">
        <p14:creationId xmlns="" xmlns:p14="http://schemas.microsoft.com/office/powerpoint/2010/main" val="27690883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50596" y="1268760"/>
            <a:ext cx="4438229" cy="2232248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400" dirty="0"/>
              <a:t>Jesus é «o primeiro e o maior evangelizador». Em qualquer forma de evangelização, </a:t>
            </a:r>
            <a:r>
              <a:rPr lang="pt-PT" sz="2400" b="1" dirty="0"/>
              <a:t>o primado é sempre de Deus</a:t>
            </a:r>
            <a:r>
              <a:rPr lang="pt-PT" sz="2400" dirty="0"/>
              <a:t>, que quis chamar-nos para cooperar com Ele e impelir-nos com a força do seu Espírito. 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7678588" y="3573016"/>
            <a:ext cx="4680520" cy="2592288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400" dirty="0"/>
              <a:t>Esta convicção permite-nos </a:t>
            </a:r>
            <a:r>
              <a:rPr lang="pt-PT" sz="2400" dirty="0">
                <a:solidFill>
                  <a:srgbClr val="FF0000"/>
                </a:solidFill>
              </a:rPr>
              <a:t>manter a alegria </a:t>
            </a:r>
            <a:r>
              <a:rPr lang="pt-PT" sz="2400" dirty="0"/>
              <a:t>no meio duma tarefa tão exigente e desafiadora que ocupa inteiramente a nossa vida. Pede-nos tudo, mas ao mesmo tempo </a:t>
            </a:r>
            <a:r>
              <a:rPr lang="pt-PT" sz="2400" b="1" dirty="0"/>
              <a:t>dá-nos tudo</a:t>
            </a:r>
            <a:r>
              <a:rPr lang="pt-PT" sz="2400" dirty="0" smtClean="0"/>
              <a:t>. </a:t>
            </a:r>
            <a:r>
              <a:rPr lang="pt-PT" sz="2000" dirty="0" smtClean="0"/>
              <a:t>(nº 12)</a:t>
            </a:r>
            <a:r>
              <a:rPr lang="pt-PT" sz="2000" dirty="0"/>
              <a:t/>
            </a:r>
            <a:br>
              <a:rPr lang="pt-PT" sz="2000" dirty="0"/>
            </a:br>
            <a:endParaRPr lang="pt-PT" sz="2000" dirty="0"/>
          </a:p>
        </p:txBody>
      </p:sp>
      <p:pic>
        <p:nvPicPr>
          <p:cNvPr id="11" name="Marcador de Posição de Conteúdo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28" y="836712"/>
            <a:ext cx="6716503" cy="5040000"/>
          </a:xfrm>
          <a:ln w="38100">
            <a:solidFill>
              <a:srgbClr val="CC3399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4161653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14492" y="764704"/>
            <a:ext cx="5374333" cy="3350096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400" dirty="0"/>
              <a:t>A memória é uma dimensão da nossa fé, que, por analogia com a memória de Israel, poderíamos chamar «deuteronómica». Jesus </a:t>
            </a:r>
            <a:r>
              <a:rPr lang="pt-PT" sz="2400" dirty="0" smtClean="0"/>
              <a:t>deixa-nos </a:t>
            </a:r>
            <a:r>
              <a:rPr lang="pt-PT" sz="2400" dirty="0"/>
              <a:t>a Eucaristia como memória quotidiana da Igreja, que nos introduz cada vez mais na Páscoa (cf. </a:t>
            </a:r>
            <a:r>
              <a:rPr lang="pt-PT" sz="2400" i="1" dirty="0"/>
              <a:t>Lc</a:t>
            </a:r>
            <a:r>
              <a:rPr lang="pt-PT" sz="2400" dirty="0"/>
              <a:t> 22, 19). </a:t>
            </a: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68" t="2652" r="1618" b="2760"/>
          <a:stretch/>
        </p:blipFill>
        <p:spPr>
          <a:xfrm>
            <a:off x="1413892" y="831272"/>
            <a:ext cx="5284520" cy="5189517"/>
          </a:xfrm>
        </p:spPr>
      </p:pic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814492" y="4221088"/>
            <a:ext cx="5014293" cy="2304256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2400" dirty="0"/>
              <a:t>A </a:t>
            </a:r>
            <a:r>
              <a:rPr lang="pt-PT" sz="2400" dirty="0">
                <a:solidFill>
                  <a:srgbClr val="FF0000"/>
                </a:solidFill>
              </a:rPr>
              <a:t>alegria</a:t>
            </a:r>
            <a:r>
              <a:rPr lang="pt-PT" sz="2400" dirty="0"/>
              <a:t> evangelizadora refulge sempre sobre o horizonte da memória agradecida: é uma graça que precisamos de pedir</a:t>
            </a:r>
            <a:r>
              <a:rPr lang="pt-PT" dirty="0"/>
              <a:t>. </a:t>
            </a:r>
            <a:r>
              <a:rPr lang="pt-PT" dirty="0" smtClean="0"/>
              <a:t>(nº 13)</a:t>
            </a:r>
            <a:endParaRPr lang="pt-PT" dirty="0"/>
          </a:p>
        </p:txBody>
      </p:sp>
    </p:spTree>
    <p:extLst>
      <p:ext uri="{BB962C8B-B14F-4D97-AF65-F5344CB8AC3E}">
        <p14:creationId xmlns="" xmlns:p14="http://schemas.microsoft.com/office/powerpoint/2010/main" val="31707678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renity_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DE9A2F0-4DA5-44FF-A81F-77574BDDE2E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com serenidade (ecrã panorâmico)</Template>
  <TotalTime>0</TotalTime>
  <Words>1633</Words>
  <Application>Microsoft Office PowerPoint</Application>
  <PresentationFormat>Personalizados</PresentationFormat>
  <Paragraphs>77</Paragraphs>
  <Slides>25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25</vt:i4>
      </vt:variant>
    </vt:vector>
  </HeadingPairs>
  <TitlesOfParts>
    <vt:vector size="26" baseType="lpstr">
      <vt:lpstr>Serenity_16x9</vt:lpstr>
      <vt:lpstr>A ALEGRIA DO EVANGELHO  </vt:lpstr>
      <vt:lpstr>A ALEGRIA DO EVANGELHO enche o coração e a vida inteira daqueles que se encontram com Jesus. Quantos se deixam salvar por Ele são libertados do pecado, da tristeza, do vazio interior, do isolamento. </vt:lpstr>
      <vt:lpstr>Convido todo o cristão, em qualquer lugar e situação que se encontre, a renovar hoje mesmo o seu encontro pessoal com Jesus Cristo ou, pelo menos, a tomar a decisão de se deixar encontrar por Ele, de O procurar dia a dia sem cessar. Não há motivo para alguém poder pensar que este convite não lhe diz respeito, já que «da alegria trazida pelo Senhor ninguém é excluído». </vt:lpstr>
      <vt:lpstr>O profeta Isaías dirige-se ao Messias esperado, saudando-O com regozijo: «Multiplicaste a alegria, aumentaste o júbilo» (Is 9, 2).</vt:lpstr>
      <vt:lpstr>«Alegra-te» é a saudação do anjo a Maria (Lc 1, 28). </vt:lpstr>
      <vt:lpstr>Ao verem-No ressuscitado, os discípulos «encheram-se de alegria» (Jo 20, 20). </vt:lpstr>
      <vt:lpstr>A doce e reconfortante alegria de evangelizar</vt:lpstr>
      <vt:lpstr>Jesus é «o primeiro e o maior evangelizador». Em qualquer forma de evangelização, o primado é sempre de Deus, que quis chamar-nos para cooperar com Ele e impelir-nos com a força do seu Espírito. </vt:lpstr>
      <vt:lpstr>A memória é uma dimensão da nossa fé, que, por analogia com a memória de Israel, poderíamos chamar «deuteronómica». Jesus deixa-nos a Eucaristia como memória quotidiana da Igreja, que nos introduz cada vez mais na Páscoa (cf. Lc 22, 19). </vt:lpstr>
      <vt:lpstr>A nova evangelização - Incendiar «os corações dos fiéis que frequentam regularmente a comunidade, reunindo-se no dia do Senhor, para se alimentarem da sua Palavra e do Pão de vida eterna». - Devem ser incluídos também neste âmbito os fiéis que conservam uma fé católica intensa e sincera, exprimindo-a de diversos modos, embora não participem frequentemente no culto.  - Dirigir-se às «pessoas batizadas que, porém, não vivem as exigências do Batismo». - A evangelização está essencialmente relacionada com a proclamação do Evangelho àqueles que não conhecem Jesus Cristo ou que sempre O recusaram. (nº 14)  </vt:lpstr>
      <vt:lpstr>João Paulo II convidou-nos a reconhecer que «não se pode perder a tensão para o anúncio» àqueles que estão longe de Cristo, «porque esta é a tarefa primária da Igreja». (RM 34)    - Que sucederia se tomássemos realmente a sério estas palavras? Simplesmente reconheceríamos que a acção missionária é o paradigma de toda a obra da Igreja. </vt:lpstr>
      <vt:lpstr>Uma Igreja «em saída»  _ «Vai; Eu te envio» (Ex 3, 10)  _ «Irás aonde Eu te enviar» (Jr 1, 7)  Hoje todos somos chamados a esta nova «saída» missionária. Cada cristão e cada comunidade há-de discernir qual é o caminho que o Senhor lhe pede. A alegria do Evangelho, que enche a vida da comunidade dos discípulos, é uma alegria missionária (cf. Lc 10, 17). </vt:lpstr>
      <vt:lpstr>É vital que hoje a Igreja saia para anunciar o Evangelho a todos, em todos os lugares, em todas as ocasiões, sem demora, sem repugnâncias e sem medo.  - A alegria do Evangelho é para todo o povo, não se pode excluir ninguém. (nº 23) - A Igreja «em saída» é a comunidade de discípulos missionários que «primeireiam», que se envolvem, que acompanham, que frutificam e festejam. Primeireiam – desculpai o neologismo – tomam a iniciativa!</vt:lpstr>
      <vt:lpstr>Constituamo-nos em «estado permanente de missão», em todas as regiões da terra. (nº 25) - Sonho com uma opção missionária capaz de transformar tudo. - Que a pastoral ordinária em todas as suas instâncias seja mais comunicativa e aberta, que coloque os agentes pastorais em atitude constante de «saída». (nº 27) - A paróquia (…) continuará a ser «a própria Igreja que vive no meio das casas dos seus filhos e das suas filhas». (nº 28)</vt:lpstr>
      <vt:lpstr>Dado que sou chamado a viver aquilo que peço aos outros, devo pensar também numa conversão do papado.  - Compete-me, como Bispo de Roma, permanecer aberto às sugestões tendentes a um exercício do meu ministério que o torne mais fiel ao significado que Jesus Cristo pretendeu dar-lhe e às necessidades actuais da evangelização. </vt:lpstr>
      <vt:lpstr>Colocar tudo em chave missionária: O problema maior ocorre quando a mensagem que anunciamos parece então identificada com tais aspectos secundários, que, apesar de serem relevantes, por si sozinhos não manifestam o coração da mensagem de Jesus Cristo. </vt:lpstr>
      <vt:lpstr>O coração do Evangelho:  - A beleza do amor salvífico de Deus manifestado em Jesus Cristo morto e ressuscitado. - Neste sentido, o Concílio Vaticano II afirmou que «existe uma ordem ou “hierarquia” das verdades da doutrina católica, já que o nexo delas com o fundamento da fé cristã é diferente» (UR 11). (nº 36)</vt:lpstr>
      <vt:lpstr>As diversas linhas de pensamento filosófico, teológico e pastoral, se se deixam harmonizar pelo Espírito no respeito e no amor, podem fazer crescer a Igreja, enquanto ajudam a explicitar melhor o tesouro riquíssimo da Palavra. </vt:lpstr>
      <vt:lpstr>No depósito da doutrina cristã, «uma coisa é a substância (...) e outra é a formulação que a reveste» (João XXIII, Discurso na Inauguração do Concílio Vaticano II).  - Por vezes, mesmo ouvindo uma linguagem totalmente ortodoxa, aquilo que os fiéis recebem, devido à linguagem que eles mesmos utilizam e compreendem, é algo que não corresponde ao verdadeiro Evangelho de Jesus Cristo. (…) Este é o risco mais grave. (…) - «A renovação das formas de expressão torna-se necessária para transmitir ao homem de hoje a mensagem evangélica no seu significado imutável» (Ut unum sint, 19). (nº 41)  </vt:lpstr>
      <vt:lpstr>São Tomás de Aquino sublinhava que os preceitos dados por Cristo e pelos Apóstolos ao povo de Deus «são pouquíssimos».  E, citando Santo Agostinho, observava que os preceitos adicionados posteriormente pela Igreja se devem exigir com moderação, «para não tornar </vt:lpstr>
      <vt:lpstr>É preciso acompanhar, com misericórdia e paciência, as possíveis etapas de crescimento das pessoas, que se vão construindo dia após dia.  - O confessionário deve ser o lugar da misericórdia do Senhor que nos incentiva a praticar o bem possível.  - Um pequeno passo, no meio de grandes limitações humanas, pode ser mais agradável a Deus do que a vida externamente correcta de quem transcorre os seus dias sem enfrentar sérias dificuldades.  </vt:lpstr>
      <vt:lpstr>A Igreja «em saída» é uma Igreja com as portas abertas.  - Sair em direcção aos outros para chegar às periferias humanas não significa correr pelo mundo sem direcção nem sentido.  - Muitas vezes é melhor diminuir o ritmo, pôr de parte a ansiedade para olhar nos olhos e escutar, ou renunciar às urgências para acompanhar quem ficou caído à beira do caminho. </vt:lpstr>
      <vt:lpstr>A Igreja é chamada a ser sempre a casa aberta do Pai.  - Um dos sinais concretos desta abertura é ter, por todo o lado, igrejas com as portas abertas. - Assim, se alguém quiser seguir uma moção do Espírito e se aproximar à procura de Deus, não esbarrará com a frieza duma porta fechada.  - Isto vale sobretudo quando se trata daquele sacramento que é a «porta»: o Baptismo. </vt:lpstr>
      <vt:lpstr>A quem deveria (a Igreja) privilegiar? Quando se lê o Evangelho, encontramos uma orientação muito clara: - sobretudo aos pobres e aos doentes, àqueles que muitas vezes são desprezados e esquecidos, «àqueles que não têm com que te retribuir» (Lc 14, 14).  - Hoje e sempre, «os pobres são os destinatários privilegiados do Evangelho».</vt:lpstr>
      <vt:lpstr>Saiamos, saiamos para oferecer a todos a vida de Jesus Cristo! - prefiro uma Igreja acidentada, ferida e enlameada por ter saído pelas estradas, a uma Igreja enferma pelo fechamento e a comodidade de se agarrar às próprias seguranças. - Se alguma coisa nos deve santamente inquietar e preocupar é que haja tantos irmãos nossos que vivem sem a força, a luz e a consolação da amizade com Jesus Cristo, sem uma comunidade de fé que os acolha, sem um horizonte de sentido e de vida.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2014-08-07T02:06:33Z</dcterms:created>
  <dcterms:modified xsi:type="dcterms:W3CDTF">2014-09-15T15:53:36Z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TC028011099991</vt:lpwstr>
  </property>
</Properties>
</file>